
<file path=[Content_Types].xml><?xml version="1.0" encoding="utf-8"?>
<Types xmlns="http://schemas.openxmlformats.org/package/2006/content-types">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handoutMasters/handoutMaster1.xml" ContentType="application/vnd.openxmlformats-officedocument.presentationml.handoutMaster+xml"/>
  <Override PartName="/ppt/slideMasters/slideMaster2.xml" ContentType="application/vnd.openxmlformats-officedocument.presentationml.slideMaster+xml"/>
  <Override PartName="/ppt/slideLayouts/slideLayout5.xml" ContentType="application/vnd.openxmlformats-officedocument.presentationml.slideLayout+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docProps/custom.xml" ContentType="application/vnd.openxmlformats-officedocument.custom-properties+xml"/>
  <Override PartName="/ppt/slides/slide15.xml" ContentType="application/vnd.openxmlformats-officedocument.presentationml.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Default Extension="pdf" ContentType="application/pdf"/>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Layouts/slideLayout13.xml" ContentType="application/vnd.openxmlformats-officedocument.presentationml.slideLayout+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theme/theme4.xml" ContentType="application/vnd.openxmlformats-officedocument.them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2" r:id="rId1"/>
    <p:sldMasterId id="2147483674" r:id="rId2"/>
  </p:sldMasterIdLst>
  <p:notesMasterIdLst>
    <p:notesMasterId r:id="rId19"/>
  </p:notesMasterIdLst>
  <p:handoutMasterIdLst>
    <p:handoutMasterId r:id="rId20"/>
  </p:handoutMasterIdLst>
  <p:sldIdLst>
    <p:sldId id="257" r:id="rId3"/>
    <p:sldId id="258" r:id="rId4"/>
    <p:sldId id="293" r:id="rId5"/>
    <p:sldId id="259" r:id="rId6"/>
    <p:sldId id="285" r:id="rId7"/>
    <p:sldId id="282" r:id="rId8"/>
    <p:sldId id="283" r:id="rId9"/>
    <p:sldId id="286" r:id="rId10"/>
    <p:sldId id="292" r:id="rId11"/>
    <p:sldId id="291" r:id="rId12"/>
    <p:sldId id="290" r:id="rId13"/>
    <p:sldId id="267" r:id="rId14"/>
    <p:sldId id="262" r:id="rId15"/>
    <p:sldId id="269" r:id="rId16"/>
    <p:sldId id="284" r:id="rId17"/>
    <p:sldId id="294" r:id="rId18"/>
  </p:sldIdLst>
  <p:sldSz cx="9144000" cy="6858000" type="screen4x3"/>
  <p:notesSz cx="6797675" cy="9928225"/>
  <p:defaultTextStyle>
    <a:defPPr>
      <a:defRPr lang="en-US"/>
    </a:defPPr>
    <a:lvl1pPr algn="l" rtl="0" fontAlgn="base">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6163" autoAdjust="0"/>
    <p:restoredTop sz="73002" autoAdjust="0"/>
  </p:normalViewPr>
  <p:slideViewPr>
    <p:cSldViewPr>
      <p:cViewPr>
        <p:scale>
          <a:sx n="100" d="100"/>
          <a:sy n="100" d="100"/>
        </p:scale>
        <p:origin x="-1904" y="-3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CFB5814-94AD-491F-99C2-9C8EC6DE8D87}" type="datetimeFigureOut">
              <a:rPr lang="en-GB"/>
              <a:pPr>
                <a:defRPr/>
              </a:pPr>
              <a:t>9/23/16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B78EE1D7-A2DF-4BCB-A240-0C406820B36E}"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B752FE57-58CE-464B-B453-3C01D813398D}" type="datetimeFigureOut">
              <a:rPr lang="en-US"/>
              <a:pPr>
                <a:defRPr/>
              </a:pPr>
              <a:t>9/23/16</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62B6000A-AF1A-43B7-9A00-E6DAE2343341}"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Teacher note:</a:t>
            </a:r>
          </a:p>
          <a:p>
            <a:pPr eaLnBrk="1" hangingPunct="1">
              <a:spcBef>
                <a:spcPct val="0"/>
              </a:spcBef>
            </a:pPr>
            <a:r>
              <a:rPr lang="en-US" smtClean="0"/>
              <a:t>Video link: https://www.youtube.com/watch?v=GEKo22ryWxM </a:t>
            </a:r>
          </a:p>
          <a:p>
            <a:pPr eaLnBrk="1" hangingPunct="1">
              <a:spcBef>
                <a:spcPct val="0"/>
              </a:spcBef>
            </a:pPr>
            <a:r>
              <a:rPr lang="en-US" smtClean="0"/>
              <a:t>Alternative video – young Australians discuss the gender pay gap</a:t>
            </a:r>
          </a:p>
          <a:p>
            <a:pPr eaLnBrk="1" hangingPunct="1">
              <a:spcBef>
                <a:spcPct val="0"/>
              </a:spcBef>
            </a:pPr>
            <a:r>
              <a:rPr lang="en-US" smtClean="0"/>
              <a:t>http://www.dailymail.co.uk/femail/article-3481363/International-Women-s-Day-2016-video-shows-girls-receive-pocket-money-brothers-highlight-gender-pay-gap.html#v-3465772669513517976</a:t>
            </a:r>
          </a:p>
          <a:p>
            <a:pPr eaLnBrk="1" hangingPunct="1">
              <a:spcBef>
                <a:spcPct val="0"/>
              </a:spcBef>
            </a:pPr>
            <a:endParaRPr lang="en-US" smtClean="0"/>
          </a:p>
        </p:txBody>
      </p:sp>
      <p:sp>
        <p:nvSpPr>
          <p:cNvPr id="19459"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US">
              <a:ea typeface="ＭＳ Ｐゴシック" charset="-128"/>
              <a:cs typeface="ＭＳ Ｐゴシック" charset="-128"/>
            </a:endParaRPr>
          </a:p>
        </p:txBody>
      </p:sp>
      <p:sp>
        <p:nvSpPr>
          <p:cNvPr id="19460"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7DAA5136-D15B-4212-8D61-0CAEFE7CA7F4}" type="datetime8">
              <a:rPr lang="en-US">
                <a:ea typeface="ＭＳ Ｐゴシック" charset="-128"/>
                <a:cs typeface="ＭＳ Ｐゴシック" charset="-128"/>
              </a:rPr>
              <a:pPr fontAlgn="base">
                <a:spcBef>
                  <a:spcPct val="0"/>
                </a:spcBef>
                <a:spcAft>
                  <a:spcPct val="0"/>
                </a:spcAft>
                <a:defRPr/>
              </a:pPr>
              <a:t>9/23/16 12:15</a:t>
            </a:fld>
            <a:endParaRPr lang="en-US">
              <a:ea typeface="ＭＳ Ｐゴシック" charset="-128"/>
              <a:cs typeface="ＭＳ Ｐゴシック" charset="-128"/>
            </a:endParaRPr>
          </a:p>
        </p:txBody>
      </p:sp>
      <p:sp>
        <p:nvSpPr>
          <p:cNvPr id="19461" name="Footer Placeholder 5"/>
          <p:cNvSpPr>
            <a:spLocks noGrp="1"/>
          </p:cNvSpPr>
          <p:nvPr>
            <p:ph type="ftr" sz="quarter" idx="4"/>
          </p:nvPr>
        </p:nvSpPr>
        <p:spPr bwMode="auto">
          <a:xfrm>
            <a:off x="0" y="9429750"/>
            <a:ext cx="6118225" cy="496888"/>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z="500" smtClean="0">
                <a:solidFill>
                  <a:srgbClr val="000000"/>
                </a:solidFill>
                <a:ea typeface="ＭＳ Ｐゴシック" charset="-128"/>
                <a:cs typeface="ＭＳ Ｐゴシック" charset="-128"/>
              </a:rPr>
              <a:t>© 2007 Microsoft Corporation. All rights reserved. Microsoft, Windows, Windows Vista and other product names are or may be registered trademarks and/or trademarks in the U.S. and/or other countries.</a:t>
            </a:r>
          </a:p>
          <a:p>
            <a:pPr fontAlgn="base">
              <a:spcBef>
                <a:spcPct val="0"/>
              </a:spcBef>
              <a:spcAft>
                <a:spcPct val="0"/>
              </a:spcAft>
              <a:defRPr/>
            </a:pPr>
            <a:r>
              <a:rPr lang="en-US" sz="500" smtClean="0">
                <a:solidFill>
                  <a:srgbClr val="000000"/>
                </a:solidFill>
                <a:ea typeface="ＭＳ Ｐゴシック" charset="-128"/>
                <a:cs typeface="ＭＳ Ｐゴシック" charset="-128"/>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smtClean="0">
                <a:solidFill>
                  <a:srgbClr val="000000"/>
                </a:solidFill>
                <a:ea typeface="ＭＳ Ｐゴシック" charset="-128"/>
                <a:cs typeface="ＭＳ Ｐゴシック" charset="-128"/>
              </a:rPr>
            </a:br>
            <a:r>
              <a:rPr lang="en-US" sz="500" smtClean="0">
                <a:solidFill>
                  <a:srgbClr val="000000"/>
                </a:solidFill>
                <a:ea typeface="ＭＳ Ｐゴシック" charset="-128"/>
                <a:cs typeface="ＭＳ Ｐゴシック" charset="-128"/>
              </a:rPr>
              <a:t>MICROSOFT MAKES NO WARRANTIES, EXPRESS, IMPLIED OR STATUTORY, AS TO THE INFORMATION IN THIS PRESENTATION.</a:t>
            </a:r>
          </a:p>
          <a:p>
            <a:pPr fontAlgn="base">
              <a:spcBef>
                <a:spcPct val="0"/>
              </a:spcBef>
              <a:spcAft>
                <a:spcPct val="0"/>
              </a:spcAft>
              <a:defRPr/>
            </a:pPr>
            <a:endParaRPr lang="en-US" sz="500" smtClean="0">
              <a:ea typeface="ＭＳ Ｐゴシック" charset="-128"/>
              <a:cs typeface="ＭＳ Ｐゴシック" charset="-128"/>
            </a:endParaRPr>
          </a:p>
        </p:txBody>
      </p:sp>
      <p:sp>
        <p:nvSpPr>
          <p:cNvPr id="19462" name="Slide Number Placeholder 6"/>
          <p:cNvSpPr>
            <a:spLocks noGrp="1"/>
          </p:cNvSpPr>
          <p:nvPr>
            <p:ph type="sldNum" sz="quarter" idx="5"/>
          </p:nvPr>
        </p:nvSpPr>
        <p:spPr bwMode="auto">
          <a:xfrm>
            <a:off x="6118225" y="9429750"/>
            <a:ext cx="677863" cy="496888"/>
          </a:xfrm>
          <a:ln>
            <a:miter lim="800000"/>
            <a:headEnd/>
            <a:tailEnd/>
          </a:ln>
        </p:spPr>
        <p:txBody>
          <a:bodyPr wrap="square" numCol="1" anchorCtr="0" compatLnSpc="1">
            <a:prstTxWarp prst="textNoShape">
              <a:avLst/>
            </a:prstTxWarp>
          </a:bodyPr>
          <a:lstStyle/>
          <a:p>
            <a:pPr fontAlgn="base">
              <a:spcBef>
                <a:spcPct val="0"/>
              </a:spcBef>
              <a:spcAft>
                <a:spcPct val="0"/>
              </a:spcAft>
              <a:defRPr/>
            </a:pPr>
            <a:fld id="{B35D3C4E-6757-4848-A081-3AFCDF8F8C92}" type="slidenum">
              <a:rPr lang="en-US">
                <a:ea typeface="ＭＳ Ｐゴシック" charset="-128"/>
                <a:cs typeface="ＭＳ Ｐゴシック" charset="-128"/>
              </a:rPr>
              <a:pPr fontAlgn="base">
                <a:spcBef>
                  <a:spcPct val="0"/>
                </a:spcBef>
                <a:spcAft>
                  <a:spcPct val="0"/>
                </a:spcAft>
                <a:defRPr/>
              </a:pPr>
              <a:t>1</a:t>
            </a:fld>
            <a:endParaRPr lang="en-US">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1507"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US">
              <a:ea typeface="ＭＳ Ｐゴシック" charset="-128"/>
              <a:cs typeface="ＭＳ Ｐゴシック" charset="-128"/>
            </a:endParaRPr>
          </a:p>
        </p:txBody>
      </p:sp>
      <p:sp>
        <p:nvSpPr>
          <p:cNvPr id="2150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40669C1C-4DA6-4107-8D57-AEC8F0B32323}" type="datetime8">
              <a:rPr lang="en-US">
                <a:ea typeface="ＭＳ Ｐゴシック" charset="-128"/>
                <a:cs typeface="ＭＳ Ｐゴシック" charset="-128"/>
              </a:rPr>
              <a:pPr fontAlgn="base">
                <a:spcBef>
                  <a:spcPct val="0"/>
                </a:spcBef>
                <a:spcAft>
                  <a:spcPct val="0"/>
                </a:spcAft>
                <a:defRPr/>
              </a:pPr>
              <a:t>9/23/16 12:15</a:t>
            </a:fld>
            <a:endParaRPr lang="en-US">
              <a:ea typeface="ＭＳ Ｐゴシック" charset="-128"/>
              <a:cs typeface="ＭＳ Ｐゴシック" charset="-128"/>
            </a:endParaRPr>
          </a:p>
        </p:txBody>
      </p:sp>
      <p:sp>
        <p:nvSpPr>
          <p:cNvPr id="21509"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solidFill>
                  <a:srgbClr val="000000"/>
                </a:solidFill>
                <a:ea typeface="ＭＳ Ｐゴシック" charset="-128"/>
                <a:cs typeface="ＭＳ Ｐゴシック" charset="-128"/>
              </a:rPr>
              <a:t>© 2007 Microsoft Corporation. All rights reserved. Microsoft, Windows, Windows Vista and other product names are or may be registered trademarks and/or trademarks in the U.S. and/or other countries.</a:t>
            </a:r>
          </a:p>
          <a:p>
            <a:pPr fontAlgn="base">
              <a:spcBef>
                <a:spcPct val="0"/>
              </a:spcBef>
              <a:spcAft>
                <a:spcPct val="0"/>
              </a:spcAft>
              <a:defRPr/>
            </a:pPr>
            <a:r>
              <a:rPr lang="en-US" smtClean="0">
                <a:solidFill>
                  <a:srgbClr val="000000"/>
                </a:solidFill>
                <a:ea typeface="ＭＳ Ｐゴシック" charset="-128"/>
                <a:cs typeface="ＭＳ Ｐゴシック" charset="-128"/>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ea typeface="ＭＳ Ｐゴシック" charset="-128"/>
                <a:cs typeface="ＭＳ Ｐゴシック" charset="-128"/>
              </a:rPr>
            </a:br>
            <a:r>
              <a:rPr lang="en-US" smtClean="0">
                <a:solidFill>
                  <a:srgbClr val="000000"/>
                </a:solidFill>
                <a:ea typeface="ＭＳ Ｐゴシック" charset="-128"/>
                <a:cs typeface="ＭＳ Ｐゴシック" charset="-128"/>
              </a:rPr>
              <a:t>MICROSOFT MAKES NO WARRANTIES, EXPRESS, IMPLIED OR STATUTORY, AS TO THE INFORMATION IN THIS PRESENTATION.</a:t>
            </a:r>
          </a:p>
          <a:p>
            <a:pPr fontAlgn="base">
              <a:spcBef>
                <a:spcPct val="0"/>
              </a:spcBef>
              <a:spcAft>
                <a:spcPct val="0"/>
              </a:spcAft>
              <a:defRPr/>
            </a:pPr>
            <a:endParaRPr lang="en-US" smtClean="0">
              <a:ea typeface="ＭＳ Ｐゴシック" charset="-128"/>
              <a:cs typeface="ＭＳ Ｐゴシック" charset="-128"/>
            </a:endParaRPr>
          </a:p>
        </p:txBody>
      </p:sp>
      <p:sp>
        <p:nvSpPr>
          <p:cNvPr id="21510"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CEFD989-3ACD-4EB7-9DF5-49262F9CEB4C}" type="slidenum">
              <a:rPr lang="en-US">
                <a:ea typeface="ＭＳ Ｐゴシック" charset="-128"/>
                <a:cs typeface="ＭＳ Ｐゴシック" charset="-128"/>
              </a:rPr>
              <a:pPr fontAlgn="base">
                <a:spcBef>
                  <a:spcPct val="0"/>
                </a:spcBef>
                <a:spcAft>
                  <a:spcPct val="0"/>
                </a:spcAft>
                <a:defRPr/>
              </a:pPr>
              <a:t>2</a:t>
            </a:fld>
            <a:endParaRPr lang="en-US">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Teacher notes: </a:t>
            </a:r>
          </a:p>
          <a:p>
            <a:pPr eaLnBrk="1" hangingPunct="1">
              <a:spcBef>
                <a:spcPct val="0"/>
              </a:spcBef>
            </a:pPr>
            <a:r>
              <a:rPr lang="en-GB" smtClean="0"/>
              <a:t>This graph shows the pay gap as a percentage: how much men’s wages were higher compared to women's wages around the world.</a:t>
            </a:r>
          </a:p>
          <a:p>
            <a:pPr eaLnBrk="1" hangingPunct="1">
              <a:spcBef>
                <a:spcPct val="0"/>
              </a:spcBef>
            </a:pPr>
            <a:r>
              <a:rPr lang="en-GB" smtClean="0"/>
              <a:t>Print out the slides of graphs etc and ask – what do you notice? How might we explain this? What does this tell us about gender and opportunity? </a:t>
            </a:r>
          </a:p>
          <a:p>
            <a:pPr eaLnBrk="1" hangingPunct="1">
              <a:spcBef>
                <a:spcPct val="0"/>
              </a:spcBef>
            </a:pPr>
            <a:endParaRPr lang="en-US" smtClean="0"/>
          </a:p>
        </p:txBody>
      </p:sp>
      <p:sp>
        <p:nvSpPr>
          <p:cNvPr id="24579"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US">
              <a:ea typeface="ＭＳ Ｐゴシック" charset="-128"/>
              <a:cs typeface="ＭＳ Ｐゴシック" charset="-128"/>
            </a:endParaRPr>
          </a:p>
        </p:txBody>
      </p:sp>
      <p:sp>
        <p:nvSpPr>
          <p:cNvPr id="24580"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852C5B9F-EDEB-4D73-9F92-E325B462BB77}" type="datetime8">
              <a:rPr lang="en-US">
                <a:ea typeface="ＭＳ Ｐゴシック" charset="-128"/>
                <a:cs typeface="ＭＳ Ｐゴシック" charset="-128"/>
              </a:rPr>
              <a:pPr fontAlgn="base">
                <a:spcBef>
                  <a:spcPct val="0"/>
                </a:spcBef>
                <a:spcAft>
                  <a:spcPct val="0"/>
                </a:spcAft>
                <a:defRPr/>
              </a:pPr>
              <a:t>9/23/16 12:15</a:t>
            </a:fld>
            <a:endParaRPr lang="en-US">
              <a:ea typeface="ＭＳ Ｐゴシック" charset="-128"/>
              <a:cs typeface="ＭＳ Ｐゴシック" charset="-128"/>
            </a:endParaRPr>
          </a:p>
        </p:txBody>
      </p:sp>
      <p:sp>
        <p:nvSpPr>
          <p:cNvPr id="24581"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solidFill>
                  <a:srgbClr val="000000"/>
                </a:solidFill>
                <a:ea typeface="ＭＳ Ｐゴシック" charset="-128"/>
                <a:cs typeface="ＭＳ Ｐゴシック" charset="-128"/>
              </a:rPr>
              <a:t>© 2007 Microsoft Corporation. All rights reserved. Microsoft, Windows, Windows Vista and other product names are or may be registered trademarks and/or trademarks in the U.S. and/or other countries.</a:t>
            </a:r>
          </a:p>
          <a:p>
            <a:pPr fontAlgn="base">
              <a:spcBef>
                <a:spcPct val="0"/>
              </a:spcBef>
              <a:spcAft>
                <a:spcPct val="0"/>
              </a:spcAft>
              <a:defRPr/>
            </a:pPr>
            <a:r>
              <a:rPr lang="en-US" smtClean="0">
                <a:solidFill>
                  <a:srgbClr val="000000"/>
                </a:solidFill>
                <a:ea typeface="ＭＳ Ｐゴシック" charset="-128"/>
                <a:cs typeface="ＭＳ Ｐゴシック" charset="-128"/>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ea typeface="ＭＳ Ｐゴシック" charset="-128"/>
                <a:cs typeface="ＭＳ Ｐゴシック" charset="-128"/>
              </a:rPr>
            </a:br>
            <a:r>
              <a:rPr lang="en-US" smtClean="0">
                <a:solidFill>
                  <a:srgbClr val="000000"/>
                </a:solidFill>
                <a:ea typeface="ＭＳ Ｐゴシック" charset="-128"/>
                <a:cs typeface="ＭＳ Ｐゴシック" charset="-128"/>
              </a:rPr>
              <a:t>MICROSOFT MAKES NO WARRANTIES, EXPRESS, IMPLIED OR STATUTORY, AS TO THE INFORMATION IN THIS PRESENTATION.</a:t>
            </a:r>
          </a:p>
          <a:p>
            <a:pPr fontAlgn="base">
              <a:spcBef>
                <a:spcPct val="0"/>
              </a:spcBef>
              <a:spcAft>
                <a:spcPct val="0"/>
              </a:spcAft>
              <a:defRPr/>
            </a:pPr>
            <a:endParaRPr lang="en-US" smtClean="0">
              <a:ea typeface="ＭＳ Ｐゴシック" charset="-128"/>
              <a:cs typeface="ＭＳ Ｐゴシック" charset="-128"/>
            </a:endParaRPr>
          </a:p>
        </p:txBody>
      </p:sp>
      <p:sp>
        <p:nvSpPr>
          <p:cNvPr id="24582"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13A74A-0817-42CF-A58C-DDA8759E92AE}" type="slidenum">
              <a:rPr lang="en-US">
                <a:ea typeface="ＭＳ Ｐゴシック" charset="-128"/>
                <a:cs typeface="ＭＳ Ｐゴシック" charset="-128"/>
              </a:rPr>
              <a:pPr fontAlgn="base">
                <a:spcBef>
                  <a:spcPct val="0"/>
                </a:spcBef>
                <a:spcAft>
                  <a:spcPct val="0"/>
                </a:spcAft>
                <a:defRPr/>
              </a:pPr>
              <a:t>4</a:t>
            </a:fld>
            <a:endParaRPr lang="en-US">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Teacher notes:</a:t>
            </a:r>
          </a:p>
          <a:p>
            <a:pPr eaLnBrk="1" hangingPunct="1">
              <a:spcBef>
                <a:spcPct val="0"/>
              </a:spcBef>
            </a:pPr>
            <a:r>
              <a:rPr lang="en-US" smtClean="0"/>
              <a:t>This graph shows how the percentage difference has changed over time in the UK, Spain and Kenya.</a:t>
            </a: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08A42A2-2209-477E-8725-6AE51A1195E3}" type="slidenum">
              <a:rPr lang="en-US">
                <a:ea typeface="ＭＳ Ｐゴシック" charset="-128"/>
                <a:cs typeface="ＭＳ Ｐゴシック" charset="-128"/>
              </a:rPr>
              <a:pPr fontAlgn="base">
                <a:spcBef>
                  <a:spcPct val="0"/>
                </a:spcBef>
                <a:spcAft>
                  <a:spcPct val="0"/>
                </a:spcAft>
                <a:defRPr/>
              </a:pPr>
              <a:t>5</a:t>
            </a:fld>
            <a:endParaRPr lang="en-US">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8675"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US">
              <a:ea typeface="ＭＳ Ｐゴシック" charset="-128"/>
              <a:cs typeface="ＭＳ Ｐゴシック" charset="-128"/>
            </a:endParaRPr>
          </a:p>
        </p:txBody>
      </p:sp>
      <p:sp>
        <p:nvSpPr>
          <p:cNvPr id="28676"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DF0BAB0B-EC6B-4E0C-A449-055C6D63AD6E}" type="datetime8">
              <a:rPr lang="en-US">
                <a:ea typeface="ＭＳ Ｐゴシック" charset="-128"/>
                <a:cs typeface="ＭＳ Ｐゴシック" charset="-128"/>
              </a:rPr>
              <a:pPr fontAlgn="base">
                <a:spcBef>
                  <a:spcPct val="0"/>
                </a:spcBef>
                <a:spcAft>
                  <a:spcPct val="0"/>
                </a:spcAft>
                <a:defRPr/>
              </a:pPr>
              <a:t>9/23/16 12:15</a:t>
            </a:fld>
            <a:endParaRPr lang="en-US">
              <a:ea typeface="ＭＳ Ｐゴシック" charset="-128"/>
              <a:cs typeface="ＭＳ Ｐゴシック" charset="-128"/>
            </a:endParaRPr>
          </a:p>
        </p:txBody>
      </p:sp>
      <p:sp>
        <p:nvSpPr>
          <p:cNvPr id="28677"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solidFill>
                  <a:srgbClr val="000000"/>
                </a:solidFill>
                <a:ea typeface="ＭＳ Ｐゴシック" charset="-128"/>
                <a:cs typeface="ＭＳ Ｐゴシック" charset="-128"/>
              </a:rPr>
              <a:t>© 2007 Microsoft Corporation. All rights reserved. Microsoft, Windows, Windows Vista and other product names are or may be registered trademarks and/or trademarks in the U.S. and/or other countries.</a:t>
            </a:r>
          </a:p>
          <a:p>
            <a:pPr fontAlgn="base">
              <a:spcBef>
                <a:spcPct val="0"/>
              </a:spcBef>
              <a:spcAft>
                <a:spcPct val="0"/>
              </a:spcAft>
              <a:defRPr/>
            </a:pPr>
            <a:r>
              <a:rPr lang="en-US" smtClean="0">
                <a:solidFill>
                  <a:srgbClr val="000000"/>
                </a:solidFill>
                <a:ea typeface="ＭＳ Ｐゴシック" charset="-128"/>
                <a:cs typeface="ＭＳ Ｐゴシック" charset="-128"/>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ea typeface="ＭＳ Ｐゴシック" charset="-128"/>
                <a:cs typeface="ＭＳ Ｐゴシック" charset="-128"/>
              </a:rPr>
            </a:br>
            <a:r>
              <a:rPr lang="en-US" smtClean="0">
                <a:solidFill>
                  <a:srgbClr val="000000"/>
                </a:solidFill>
                <a:ea typeface="ＭＳ Ｐゴシック" charset="-128"/>
                <a:cs typeface="ＭＳ Ｐゴシック" charset="-128"/>
              </a:rPr>
              <a:t>MICROSOFT MAKES NO WARRANTIES, EXPRESS, IMPLIED OR STATUTORY, AS TO THE INFORMATION IN THIS PRESENTATION.</a:t>
            </a:r>
          </a:p>
          <a:p>
            <a:pPr fontAlgn="base">
              <a:spcBef>
                <a:spcPct val="0"/>
              </a:spcBef>
              <a:spcAft>
                <a:spcPct val="0"/>
              </a:spcAft>
              <a:defRPr/>
            </a:pPr>
            <a:endParaRPr lang="en-US" smtClean="0">
              <a:ea typeface="ＭＳ Ｐゴシック" charset="-128"/>
              <a:cs typeface="ＭＳ Ｐゴシック" charset="-128"/>
            </a:endParaRPr>
          </a:p>
        </p:txBody>
      </p:sp>
      <p:sp>
        <p:nvSpPr>
          <p:cNvPr id="28678"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4A64972-2570-430D-9B2E-4607D4033738}" type="slidenum">
              <a:rPr lang="en-US">
                <a:ea typeface="ＭＳ Ｐゴシック" charset="-128"/>
                <a:cs typeface="ＭＳ Ｐゴシック" charset="-128"/>
              </a:rPr>
              <a:pPr fontAlgn="base">
                <a:spcBef>
                  <a:spcPct val="0"/>
                </a:spcBef>
                <a:spcAft>
                  <a:spcPct val="0"/>
                </a:spcAft>
                <a:defRPr/>
              </a:pPr>
              <a:t>6</a:t>
            </a:fld>
            <a:endParaRPr lang="en-US">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0723"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US">
              <a:ea typeface="ＭＳ Ｐゴシック" charset="-128"/>
              <a:cs typeface="ＭＳ Ｐゴシック" charset="-128"/>
            </a:endParaRPr>
          </a:p>
        </p:txBody>
      </p:sp>
      <p:sp>
        <p:nvSpPr>
          <p:cNvPr id="30724"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EDCBFCC6-951E-4E13-B2B1-141EC0DA2433}" type="datetime8">
              <a:rPr lang="en-US">
                <a:ea typeface="ＭＳ Ｐゴシック" charset="-128"/>
                <a:cs typeface="ＭＳ Ｐゴシック" charset="-128"/>
              </a:rPr>
              <a:pPr fontAlgn="base">
                <a:spcBef>
                  <a:spcPct val="0"/>
                </a:spcBef>
                <a:spcAft>
                  <a:spcPct val="0"/>
                </a:spcAft>
                <a:defRPr/>
              </a:pPr>
              <a:t>9/23/16 12:15</a:t>
            </a:fld>
            <a:endParaRPr lang="en-US">
              <a:ea typeface="ＭＳ Ｐゴシック" charset="-128"/>
              <a:cs typeface="ＭＳ Ｐゴシック" charset="-128"/>
            </a:endParaRPr>
          </a:p>
        </p:txBody>
      </p:sp>
      <p:sp>
        <p:nvSpPr>
          <p:cNvPr id="30725"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solidFill>
                  <a:srgbClr val="000000"/>
                </a:solidFill>
                <a:ea typeface="ＭＳ Ｐゴシック" charset="-128"/>
                <a:cs typeface="ＭＳ Ｐゴシック" charset="-128"/>
              </a:rPr>
              <a:t>© 2007 Microsoft Corporation. All rights reserved. Microsoft, Windows, Windows Vista and other product names are or may be registered trademarks and/or trademarks in the U.S. and/or other countries.</a:t>
            </a:r>
          </a:p>
          <a:p>
            <a:pPr fontAlgn="base">
              <a:spcBef>
                <a:spcPct val="0"/>
              </a:spcBef>
              <a:spcAft>
                <a:spcPct val="0"/>
              </a:spcAft>
              <a:defRPr/>
            </a:pPr>
            <a:r>
              <a:rPr lang="en-US" smtClean="0">
                <a:solidFill>
                  <a:srgbClr val="000000"/>
                </a:solidFill>
                <a:ea typeface="ＭＳ Ｐゴシック" charset="-128"/>
                <a:cs typeface="ＭＳ Ｐゴシック" charset="-128"/>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ea typeface="ＭＳ Ｐゴシック" charset="-128"/>
                <a:cs typeface="ＭＳ Ｐゴシック" charset="-128"/>
              </a:rPr>
            </a:br>
            <a:r>
              <a:rPr lang="en-US" smtClean="0">
                <a:solidFill>
                  <a:srgbClr val="000000"/>
                </a:solidFill>
                <a:ea typeface="ＭＳ Ｐゴシック" charset="-128"/>
                <a:cs typeface="ＭＳ Ｐゴシック" charset="-128"/>
              </a:rPr>
              <a:t>MICROSOFT MAKES NO WARRANTIES, EXPRESS, IMPLIED OR STATUTORY, AS TO THE INFORMATION IN THIS PRESENTATION.</a:t>
            </a:r>
          </a:p>
          <a:p>
            <a:pPr fontAlgn="base">
              <a:spcBef>
                <a:spcPct val="0"/>
              </a:spcBef>
              <a:spcAft>
                <a:spcPct val="0"/>
              </a:spcAft>
              <a:defRPr/>
            </a:pPr>
            <a:endParaRPr lang="en-US" smtClean="0">
              <a:ea typeface="ＭＳ Ｐゴシック" charset="-128"/>
              <a:cs typeface="ＭＳ Ｐゴシック" charset="-128"/>
            </a:endParaRPr>
          </a:p>
        </p:txBody>
      </p:sp>
      <p:sp>
        <p:nvSpPr>
          <p:cNvPr id="30726"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245C99B-1DEC-409A-A8DD-80E321368CC3}" type="slidenum">
              <a:rPr lang="en-US">
                <a:ea typeface="ＭＳ Ｐゴシック" charset="-128"/>
                <a:cs typeface="ＭＳ Ｐゴシック" charset="-128"/>
              </a:rPr>
              <a:pPr fontAlgn="base">
                <a:spcBef>
                  <a:spcPct val="0"/>
                </a:spcBef>
                <a:spcAft>
                  <a:spcPct val="0"/>
                </a:spcAft>
                <a:defRPr/>
              </a:pPr>
              <a:t>7</a:t>
            </a:fld>
            <a:endParaRPr lang="en-US">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Teacher notes:</a:t>
            </a:r>
          </a:p>
          <a:p>
            <a:pPr eaLnBrk="1" hangingPunct="1">
              <a:spcBef>
                <a:spcPct val="0"/>
              </a:spcBef>
            </a:pPr>
            <a:r>
              <a:rPr lang="en-GB" smtClean="0"/>
              <a:t>This is where you could give out the scenario cards</a:t>
            </a: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4CAD50-8772-4AA6-BA99-359A747AC3F9}" type="slidenum">
              <a:rPr lang="en-US">
                <a:ea typeface="ＭＳ Ｐゴシック" charset="-128"/>
                <a:cs typeface="ＭＳ Ｐゴシック" charset="-128"/>
              </a:rPr>
              <a:pPr fontAlgn="base">
                <a:spcBef>
                  <a:spcPct val="0"/>
                </a:spcBef>
                <a:spcAft>
                  <a:spcPct val="0"/>
                </a:spcAft>
                <a:defRPr/>
              </a:pPr>
              <a:t>12</a:t>
            </a:fld>
            <a:endParaRPr lang="en-US">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Teacher notes:</a:t>
            </a:r>
          </a:p>
          <a:p>
            <a:pPr eaLnBrk="1" hangingPunct="1">
              <a:spcBef>
                <a:spcPct val="0"/>
              </a:spcBef>
            </a:pPr>
            <a:r>
              <a:rPr lang="en-US" smtClean="0"/>
              <a:t>Taking its example from Malawi, this video from an international NGO shows the great things and difficulties about being a girl, and what can be done about them.  </a:t>
            </a:r>
          </a:p>
          <a:p>
            <a:pPr eaLnBrk="1" hangingPunct="1">
              <a:spcBef>
                <a:spcPct val="0"/>
              </a:spcBef>
            </a:pPr>
            <a:r>
              <a:rPr lang="en-US" smtClean="0"/>
              <a:t>Link: https://plan-international.org/because-i-am-girl-ill-take-it-here</a:t>
            </a:r>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E06DBCD-3298-4594-80E9-D609B1F1E638}" type="slidenum">
              <a:rPr lang="en-US">
                <a:ea typeface="ＭＳ Ｐゴシック" charset="-128"/>
                <a:cs typeface="ＭＳ Ｐゴシック" charset="-128"/>
              </a:rPr>
              <a:pPr fontAlgn="base">
                <a:spcBef>
                  <a:spcPct val="0"/>
                </a:spcBef>
                <a:spcAft>
                  <a:spcPct val="0"/>
                </a:spcAft>
                <a:defRPr/>
              </a:pPr>
              <a:t>13</a:t>
            </a:fld>
            <a:endParaRPr lang="en-US">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_Title and Content">
    <p:bg bwMode="black">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rgbClr val="FFFFFF"/>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_Title and Content">
    <p:bg bwMode="black">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rgbClr val="FFFFFF"/>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GB" dirty="0" smtClean="0"/>
              <a:t>Click to edit Master text styles</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GB" dirty="0" smtClean="0"/>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4.png"/><Relationship Id="rId1" Type="http://schemas.openxmlformats.org/officeDocument/2006/relationships/slideLayout" Target="../slideLayouts/slideLayout13.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1">
          <a:blip r:embed="rId14">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58812"/>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11296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86" r:id="rId1"/>
    <p:sldLayoutId id="2147483685" r:id="rId2"/>
    <p:sldLayoutId id="2147483684" r:id="rId3"/>
    <p:sldLayoutId id="2147483683" r:id="rId4"/>
    <p:sldLayoutId id="2147483682" r:id="rId5"/>
    <p:sldLayoutId id="2147483681" r:id="rId6"/>
    <p:sldLayoutId id="2147483680" r:id="rId7"/>
    <p:sldLayoutId id="2147483679" r:id="rId8"/>
    <p:sldLayoutId id="2147483678" r:id="rId9"/>
    <p:sldLayoutId id="2147483688" r:id="rId10"/>
    <p:sldLayoutId id="2147483689" r:id="rId11"/>
    <p:sldLayoutId id="2147483677" r:id="rId12"/>
  </p:sldLayoutIdLst>
  <p:transition>
    <p:fade/>
  </p:transition>
  <p:txStyles>
    <p:titleStyle>
      <a:lvl1pPr algn="l" defTabSz="912813" rtl="0" eaLnBrk="0" fontAlgn="base" hangingPunct="0">
        <a:lnSpc>
          <a:spcPct val="90000"/>
        </a:lnSpc>
        <a:spcBef>
          <a:spcPct val="0"/>
        </a:spcBef>
        <a:spcAft>
          <a:spcPct val="0"/>
        </a:spcAft>
        <a:defRPr lang="en-US" sz="4800" kern="12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ＭＳ Ｐゴシック" charset="-128"/>
          <a:cs typeface="ＭＳ Ｐゴシック" charset="-128"/>
        </a:defRPr>
      </a:lvl1pPr>
      <a:lvl2pPr algn="l" defTabSz="912813" rtl="0" eaLnBrk="0" fontAlgn="base" hangingPunct="0">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2pPr>
      <a:lvl3pPr algn="l" defTabSz="912813" rtl="0" eaLnBrk="0" fontAlgn="base" hangingPunct="0">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3pPr>
      <a:lvl4pPr algn="l" defTabSz="912813" rtl="0" eaLnBrk="0" fontAlgn="base" hangingPunct="0">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4pPr>
      <a:lvl5pPr algn="l" defTabSz="912813" rtl="0" eaLnBrk="0" fontAlgn="base" hangingPunct="0">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5pPr>
      <a:lvl6pPr marL="457200" algn="l" defTabSz="912813" rtl="0" fontAlgn="base">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6pPr>
      <a:lvl7pPr marL="914400" algn="l" defTabSz="912813" rtl="0" fontAlgn="base">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7pPr>
      <a:lvl8pPr marL="1371600" algn="l" defTabSz="912813" rtl="0" fontAlgn="base">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8pPr>
      <a:lvl9pPr marL="1828800" algn="l" defTabSz="912813" rtl="0" fontAlgn="base">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9pPr>
    </p:titleStyle>
    <p:bodyStyle>
      <a:lvl1pPr marL="396875" indent="-396875" algn="l" defTabSz="912813" rtl="0" eaLnBrk="0" fontAlgn="base" hangingPunct="0">
        <a:lnSpc>
          <a:spcPct val="90000"/>
        </a:lnSpc>
        <a:spcBef>
          <a:spcPct val="20000"/>
        </a:spcBef>
        <a:spcAft>
          <a:spcPct val="0"/>
        </a:spcAft>
        <a:buBlip>
          <a:blip r:embed="rId15"/>
        </a:buBlip>
        <a:defRPr sz="3200" kern="1200">
          <a:solidFill>
            <a:schemeClr val="tx1"/>
          </a:solidFill>
          <a:latin typeface="+mn-lt"/>
          <a:ea typeface="ＭＳ Ｐゴシック" charset="-128"/>
          <a:cs typeface="ＭＳ Ｐゴシック" charset="-128"/>
        </a:defRPr>
      </a:lvl1pPr>
      <a:lvl2pPr marL="914400" indent="-396875" algn="l" defTabSz="912813" rtl="0" eaLnBrk="0" fontAlgn="base" hangingPunct="0">
        <a:lnSpc>
          <a:spcPct val="90000"/>
        </a:lnSpc>
        <a:spcBef>
          <a:spcPct val="20000"/>
        </a:spcBef>
        <a:spcAft>
          <a:spcPct val="0"/>
        </a:spcAft>
        <a:buBlip>
          <a:blip r:embed="rId16"/>
        </a:buBlip>
        <a:defRPr sz="2800" kern="1200">
          <a:solidFill>
            <a:schemeClr val="tx1"/>
          </a:solidFill>
          <a:latin typeface="+mn-lt"/>
          <a:ea typeface="ＭＳ Ｐゴシック" charset="-128"/>
          <a:cs typeface="+mn-cs"/>
        </a:defRPr>
      </a:lvl2pPr>
      <a:lvl3pPr marL="1258888" indent="-344488" algn="l" defTabSz="912813" rtl="0" eaLnBrk="0" fontAlgn="base" hangingPunct="0">
        <a:lnSpc>
          <a:spcPct val="90000"/>
        </a:lnSpc>
        <a:spcBef>
          <a:spcPct val="20000"/>
        </a:spcBef>
        <a:spcAft>
          <a:spcPct val="0"/>
        </a:spcAft>
        <a:buBlip>
          <a:blip r:embed="rId16"/>
        </a:buBlip>
        <a:defRPr sz="2400" kern="1200">
          <a:solidFill>
            <a:schemeClr val="tx1"/>
          </a:solidFill>
          <a:latin typeface="+mn-lt"/>
          <a:ea typeface="ＭＳ Ｐゴシック" charset="-128"/>
          <a:cs typeface="+mn-cs"/>
        </a:defRPr>
      </a:lvl3pPr>
      <a:lvl4pPr marL="1604963" indent="-346075" algn="l" defTabSz="912813" rtl="0" eaLnBrk="0" fontAlgn="base" hangingPunct="0">
        <a:lnSpc>
          <a:spcPct val="90000"/>
        </a:lnSpc>
        <a:spcBef>
          <a:spcPct val="20000"/>
        </a:spcBef>
        <a:spcAft>
          <a:spcPct val="0"/>
        </a:spcAft>
        <a:buBlip>
          <a:blip r:embed="rId16"/>
        </a:buBlip>
        <a:defRPr sz="2400" kern="1200">
          <a:solidFill>
            <a:schemeClr val="tx1"/>
          </a:solidFill>
          <a:latin typeface="+mn-lt"/>
          <a:ea typeface="ＭＳ Ｐゴシック" charset="-128"/>
          <a:cs typeface="+mn-cs"/>
        </a:defRPr>
      </a:lvl4pPr>
      <a:lvl5pPr marL="1941513" indent="-336550" algn="l" defTabSz="912813" rtl="0" eaLnBrk="0" fontAlgn="base" hangingPunct="0">
        <a:lnSpc>
          <a:spcPct val="90000"/>
        </a:lnSpc>
        <a:spcBef>
          <a:spcPct val="20000"/>
        </a:spcBef>
        <a:spcAft>
          <a:spcPct val="0"/>
        </a:spcAft>
        <a:buBlip>
          <a:blip r:embed="rId16"/>
        </a:buBlip>
        <a:defRPr sz="2400" kern="1200">
          <a:solidFill>
            <a:schemeClr val="tx1"/>
          </a:solidFill>
          <a:latin typeface="+mn-lt"/>
          <a:ea typeface="ＭＳ Ｐゴシック" charset="-128"/>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4338" name="Picture 3" descr="white rectangle.png"/>
          <p:cNvPicPr>
            <a:picLocks noChangeAspect="1"/>
          </p:cNvPicPr>
          <p:nvPr/>
        </p:nvPicPr>
        <p:blipFill>
          <a:blip r:embed="rId4"/>
          <a:srcRect b="10452"/>
          <a:stretch>
            <a:fillRect/>
          </a:stretch>
        </p:blipFill>
        <p:spPr bwMode="auto">
          <a:xfrm>
            <a:off x="0" y="1300163"/>
            <a:ext cx="9144000" cy="5557837"/>
          </a:xfrm>
          <a:prstGeom prst="rect">
            <a:avLst/>
          </a:prstGeom>
          <a:noFill/>
          <a:ln w="9525">
            <a:noFill/>
            <a:miter lim="800000"/>
            <a:headEnd/>
            <a:tailEnd/>
          </a:ln>
        </p:spPr>
      </p:pic>
      <p:sp>
        <p:nvSpPr>
          <p:cNvPr id="2" name="Title Placeholder 1"/>
          <p:cNvSpPr>
            <a:spLocks noGrp="1"/>
          </p:cNvSpPr>
          <p:nvPr>
            <p:ph type="title"/>
          </p:nvPr>
        </p:nvSpPr>
        <p:spPr>
          <a:xfrm>
            <a:off x="381000" y="230188"/>
            <a:ext cx="8382000" cy="65881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14340" name="Text Placeholder 2"/>
          <p:cNvSpPr>
            <a:spLocks noGrp="1"/>
          </p:cNvSpPr>
          <p:nvPr>
            <p:ph type="body" idx="1"/>
          </p:nvPr>
        </p:nvSpPr>
        <p:spPr bwMode="auto">
          <a:xfrm>
            <a:off x="722313" y="1905000"/>
            <a:ext cx="8040687" cy="20859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87" r:id="rId1"/>
  </p:sldLayoutIdLst>
  <p:transition>
    <p:fade/>
  </p:transition>
  <p:txStyles>
    <p:titleStyle>
      <a:lvl1pPr algn="l" defTabSz="912813" rtl="0" eaLnBrk="0" fontAlgn="base" hangingPunct="0">
        <a:lnSpc>
          <a:spcPct val="90000"/>
        </a:lnSpc>
        <a:spcBef>
          <a:spcPct val="0"/>
        </a:spcBef>
        <a:spcAft>
          <a:spcPct val="0"/>
        </a:spcAft>
        <a:defRPr lang="en-US" sz="4800" kern="1200" spc="-125"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ＭＳ Ｐゴシック" charset="-128"/>
          <a:cs typeface="ＭＳ Ｐゴシック" charset="-128"/>
        </a:defRPr>
      </a:lvl1pPr>
      <a:lvl2pPr algn="l" defTabSz="912813" rtl="0" eaLnBrk="0" fontAlgn="base" hangingPunct="0">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2pPr>
      <a:lvl3pPr algn="l" defTabSz="912813" rtl="0" eaLnBrk="0" fontAlgn="base" hangingPunct="0">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3pPr>
      <a:lvl4pPr algn="l" defTabSz="912813" rtl="0" eaLnBrk="0" fontAlgn="base" hangingPunct="0">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4pPr>
      <a:lvl5pPr algn="l" defTabSz="912813" rtl="0" eaLnBrk="0" fontAlgn="base" hangingPunct="0">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5pPr>
      <a:lvl6pPr marL="457200" algn="l" defTabSz="912813" rtl="0" fontAlgn="base">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6pPr>
      <a:lvl7pPr marL="914400" algn="l" defTabSz="912813" rtl="0" fontAlgn="base">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7pPr>
      <a:lvl8pPr marL="1371600" algn="l" defTabSz="912813" rtl="0" fontAlgn="base">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8pPr>
      <a:lvl9pPr marL="1828800" algn="l" defTabSz="912813" rtl="0" fontAlgn="base">
        <a:lnSpc>
          <a:spcPct val="90000"/>
        </a:lnSpc>
        <a:spcBef>
          <a:spcPct val="0"/>
        </a:spcBef>
        <a:spcAft>
          <a:spcPct val="0"/>
        </a:spcAft>
        <a:defRPr sz="4800">
          <a:solidFill>
            <a:schemeClr val="tx1"/>
          </a:solidFill>
          <a:latin typeface="Calibri" charset="0"/>
          <a:ea typeface="ＭＳ Ｐゴシック" charset="-128"/>
          <a:cs typeface="ＭＳ Ｐゴシック" charset="-128"/>
        </a:defRPr>
      </a:lvl9pPr>
    </p:titleStyle>
    <p:bodyStyle>
      <a:lvl1pPr marL="342900" indent="-342900" algn="l" defTabSz="912813" rtl="0" eaLnBrk="0" fontAlgn="base" hangingPunct="0">
        <a:lnSpc>
          <a:spcPct val="90000"/>
        </a:lnSpc>
        <a:spcBef>
          <a:spcPct val="20000"/>
        </a:spcBef>
        <a:spcAft>
          <a:spcPct val="0"/>
        </a:spcAft>
        <a:buFont typeface="Arial" charset="0"/>
        <a:defRPr sz="3000" b="1" kern="1200">
          <a:solidFill>
            <a:schemeClr val="tx1"/>
          </a:solidFill>
          <a:latin typeface="Courier New" pitchFamily="49" charset="0"/>
          <a:ea typeface="ＭＳ Ｐゴシック" charset="-128"/>
          <a:cs typeface="ＭＳ Ｐゴシック" charset="-128"/>
        </a:defRPr>
      </a:lvl1pPr>
      <a:lvl2pPr marL="384175" indent="-6350" algn="l" defTabSz="912813" rtl="0" eaLnBrk="0" fontAlgn="base" hangingPunct="0">
        <a:lnSpc>
          <a:spcPct val="90000"/>
        </a:lnSpc>
        <a:spcBef>
          <a:spcPct val="20000"/>
        </a:spcBef>
        <a:spcAft>
          <a:spcPct val="0"/>
        </a:spcAft>
        <a:buFont typeface="Arial" charset="0"/>
        <a:defRPr sz="2800" b="1" kern="1200">
          <a:solidFill>
            <a:schemeClr val="tx1"/>
          </a:solidFill>
          <a:latin typeface="Courier New" pitchFamily="49" charset="0"/>
          <a:ea typeface="ＭＳ Ｐゴシック" charset="-128"/>
          <a:cs typeface="ＭＳ Ｐゴシック" charset="-128"/>
        </a:defRPr>
      </a:lvl2pPr>
      <a:lvl3pPr marL="760413" indent="-6350" algn="l" defTabSz="912813" rtl="0" eaLnBrk="0" fontAlgn="base" hangingPunct="0">
        <a:lnSpc>
          <a:spcPct val="90000"/>
        </a:lnSpc>
        <a:spcBef>
          <a:spcPct val="20000"/>
        </a:spcBef>
        <a:spcAft>
          <a:spcPct val="0"/>
        </a:spcAft>
        <a:buFont typeface="Arial" charset="0"/>
        <a:defRPr sz="2400" b="1" kern="1200">
          <a:solidFill>
            <a:schemeClr val="tx1"/>
          </a:solidFill>
          <a:latin typeface="Courier New" pitchFamily="49" charset="0"/>
          <a:ea typeface="ＭＳ Ｐゴシック" charset="-128"/>
          <a:cs typeface="ＭＳ Ｐゴシック" charset="-128"/>
        </a:defRPr>
      </a:lvl3pPr>
      <a:lvl4pPr marL="1093788" indent="6350" algn="l" defTabSz="912813" rtl="0" eaLnBrk="0" fontAlgn="base" hangingPunct="0">
        <a:lnSpc>
          <a:spcPct val="90000"/>
        </a:lnSpc>
        <a:spcBef>
          <a:spcPct val="20000"/>
        </a:spcBef>
        <a:spcAft>
          <a:spcPct val="0"/>
        </a:spcAft>
        <a:buFont typeface="Arial" charset="0"/>
        <a:defRPr sz="2400" b="1" kern="1200">
          <a:solidFill>
            <a:schemeClr val="tx1"/>
          </a:solidFill>
          <a:latin typeface="Courier New" pitchFamily="49" charset="0"/>
          <a:ea typeface="ＭＳ Ｐゴシック" charset="-128"/>
          <a:cs typeface="ＭＳ Ｐゴシック" charset="-128"/>
        </a:defRPr>
      </a:lvl4pPr>
      <a:lvl5pPr marL="1425575" indent="403225" algn="l" defTabSz="912813" rtl="0" eaLnBrk="0" fontAlgn="base" hangingPunct="0">
        <a:lnSpc>
          <a:spcPct val="90000"/>
        </a:lnSpc>
        <a:spcBef>
          <a:spcPct val="20000"/>
        </a:spcBef>
        <a:spcAft>
          <a:spcPct val="0"/>
        </a:spcAft>
        <a:buFont typeface="Arial" charset="0"/>
        <a:defRPr sz="2400" b="1" kern="1200">
          <a:solidFill>
            <a:schemeClr val="tx1"/>
          </a:solidFill>
          <a:latin typeface="Courier New" pitchFamily="49" charset="0"/>
          <a:ea typeface="ＭＳ Ｐゴシック" charset="-128"/>
          <a:cs typeface="ＭＳ Ｐゴシック" charset="-128"/>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hyperlink" Target="https://www.youtube.com/watch?v=GEKo22ryWxM" TargetMode="External"/><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hyperlink" Target="https://plan-international.org/because-i-am-girl-ill-take-it-here" TargetMode="External"/><Relationship Id="rId4"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1.pdf"/><Relationship Id="rId4" Type="http://schemas.openxmlformats.org/officeDocument/2006/relationships/image" Target="../media/image22.png"/><Relationship Id="rId5" Type="http://schemas.openxmlformats.org/officeDocument/2006/relationships/image" Target="../media/image23.pdf"/><Relationship Id="rId6" Type="http://schemas.openxmlformats.org/officeDocument/2006/relationships/image" Target="../media/image24.png"/><Relationship Id="rId7" Type="http://schemas.openxmlformats.org/officeDocument/2006/relationships/image" Target="../media/image25.jpeg"/><Relationship Id="rId8" Type="http://schemas.openxmlformats.org/officeDocument/2006/relationships/image" Target="../media/image26.pdf"/><Relationship Id="rId9" Type="http://schemas.openxmlformats.org/officeDocument/2006/relationships/image" Target="../media/image27.png"/><Relationship Id="rId10" Type="http://schemas.openxmlformats.org/officeDocument/2006/relationships/image" Target="../media/image28.jpeg"/><Relationship Id="rId1" Type="http://schemas.openxmlformats.org/officeDocument/2006/relationships/slideLayout" Target="../slideLayouts/slideLayout3.xml"/><Relationship Id="rId2"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CAcQjRxqFQoTCMLvisfa3MYCFcK2FAodpCABQA&amp;url=http://thesocietypages.org/socimages/2012/10/04/gender-raceethnicity-and-the-pay-gap/&amp;ei=VhimVcLsMcLtUqTBhIAE&amp;bvm=bv.97653015,d.d24&amp;psig=AFQjCNGWKOdAkr-NxV0eqeqwhYIuXQ5-Qw&amp;ust=1437034871478903" TargetMode="External"/><Relationship Id="rId4" Type="http://schemas.openxmlformats.org/officeDocument/2006/relationships/image" Target="../media/image10.jpeg"/><Relationship Id="rId5"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jpeg"/><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16632"/>
            <a:ext cx="9144000" cy="648072"/>
          </a:xfrm>
        </p:spPr>
        <p:txBody>
          <a:bodyPr rtlCol="0"/>
          <a:lstStyle/>
          <a:p>
            <a:pPr algn="ctr" defTabSz="914363" eaLnBrk="1" fontAlgn="auto" hangingPunct="1">
              <a:spcAft>
                <a:spcPts val="0"/>
              </a:spcAft>
              <a:defRPr/>
            </a:pPr>
            <a:r>
              <a:rPr lang="en-US" sz="4000" b="1" dirty="0" smtClean="0">
                <a:ln w="6600">
                  <a:solidFill>
                    <a:schemeClr val="accent2"/>
                  </a:solidFill>
                  <a:prstDash val="solid"/>
                </a:ln>
                <a:solidFill>
                  <a:srgbClr val="FFFFFF"/>
                </a:solidFill>
                <a:effectLst>
                  <a:outerShdw dist="38100" dir="2700000" algn="tl" rotWithShape="0">
                    <a:schemeClr val="accent2"/>
                  </a:outerShdw>
                </a:effectLst>
                <a:ea typeface="+mn-ea"/>
                <a:cs typeface="+mn-cs"/>
              </a:rPr>
              <a:t>Young people on the global stage</a:t>
            </a:r>
            <a:endParaRPr lang="en-US" sz="4000" b="1" dirty="0">
              <a:ln w="6600">
                <a:solidFill>
                  <a:schemeClr val="accent2"/>
                </a:solidFill>
                <a:prstDash val="solid"/>
              </a:ln>
              <a:solidFill>
                <a:srgbClr val="FFFFFF"/>
              </a:solidFill>
              <a:effectLst>
                <a:outerShdw dist="38100" dir="2700000" algn="tl" rotWithShape="0">
                  <a:schemeClr val="accent2"/>
                </a:outerShdw>
              </a:effectLst>
              <a:ea typeface="+mn-ea"/>
              <a:cs typeface="+mn-cs"/>
            </a:endParaRPr>
          </a:p>
        </p:txBody>
      </p:sp>
      <p:sp>
        <p:nvSpPr>
          <p:cNvPr id="4" name="Rectangle 3"/>
          <p:cNvSpPr/>
          <p:nvPr/>
        </p:nvSpPr>
        <p:spPr>
          <a:xfrm>
            <a:off x="101154" y="1226914"/>
            <a:ext cx="9036495" cy="3477875"/>
          </a:xfrm>
          <a:prstGeom prst="rect">
            <a:avLst/>
          </a:prstGeom>
          <a:noFill/>
        </p:spPr>
        <p:txBody>
          <a:bodyPr>
            <a:spAutoFit/>
          </a:bodyPr>
          <a:lstStyle/>
          <a:p>
            <a:pPr algn="ctr" fontAlgn="auto">
              <a:spcBef>
                <a:spcPts val="0"/>
              </a:spcBef>
              <a:spcAft>
                <a:spcPts val="0"/>
              </a:spcAft>
              <a:defRPr/>
            </a:pPr>
            <a:r>
              <a:rPr lang="en-GB" sz="11000" b="1" dirty="0">
                <a:ln w="22225">
                  <a:solidFill>
                    <a:schemeClr val="accent2"/>
                  </a:solidFill>
                  <a:prstDash val="solid"/>
                </a:ln>
                <a:solidFill>
                  <a:schemeClr val="accent2">
                    <a:lumMod val="40000"/>
                    <a:lumOff val="60000"/>
                  </a:schemeClr>
                </a:solidFill>
                <a:latin typeface="+mn-lt"/>
                <a:ea typeface="+mn-ea"/>
                <a:cs typeface="+mn-cs"/>
              </a:rPr>
              <a:t>Gender and Opportunity</a:t>
            </a:r>
          </a:p>
        </p:txBody>
      </p:sp>
      <p:pic>
        <p:nvPicPr>
          <p:cNvPr id="18435" name="Picture 7" descr="C:\Users\12donkoro\AppData\Local\Microsoft\Windows\Temporary Internet Files\Content.IE5\XYVKQQZ6\question-mark[2].jpg"/>
          <p:cNvPicPr>
            <a:picLocks noChangeAspect="1" noChangeArrowheads="1"/>
          </p:cNvPicPr>
          <p:nvPr/>
        </p:nvPicPr>
        <p:blipFill>
          <a:blip r:embed="rId3"/>
          <a:srcRect/>
          <a:stretch>
            <a:fillRect/>
          </a:stretch>
        </p:blipFill>
        <p:spPr bwMode="auto">
          <a:xfrm>
            <a:off x="4565650" y="3422650"/>
            <a:ext cx="12700" cy="12700"/>
          </a:xfrm>
          <a:prstGeom prst="rect">
            <a:avLst/>
          </a:prstGeom>
          <a:noFill/>
          <a:ln w="9525">
            <a:noFill/>
            <a:miter lim="800000"/>
            <a:headEnd/>
            <a:tailEnd/>
          </a:ln>
        </p:spPr>
      </p:pic>
      <p:sp>
        <p:nvSpPr>
          <p:cNvPr id="18436" name="TextBox 4"/>
          <p:cNvSpPr txBox="1">
            <a:spLocks noChangeArrowheads="1"/>
          </p:cNvSpPr>
          <p:nvPr/>
        </p:nvSpPr>
        <p:spPr bwMode="auto">
          <a:xfrm>
            <a:off x="5292725" y="5700713"/>
            <a:ext cx="3770313" cy="822325"/>
          </a:xfrm>
          <a:prstGeom prst="rect">
            <a:avLst/>
          </a:prstGeom>
          <a:noFill/>
          <a:ln w="9525">
            <a:noFill/>
            <a:miter lim="800000"/>
            <a:headEnd/>
            <a:tailEnd/>
          </a:ln>
        </p:spPr>
        <p:txBody>
          <a:bodyPr>
            <a:prstTxWarp prst="textNoShape">
              <a:avLst/>
            </a:prstTxWarp>
            <a:spAutoFit/>
          </a:bodyPr>
          <a:lstStyle/>
          <a:p>
            <a:r>
              <a:rPr lang="en-GB" b="1">
                <a:latin typeface="Calibri" charset="0"/>
                <a:hlinkClick r:id="rId4"/>
              </a:rPr>
              <a:t>MORE WOMEN #ELLEFeminism - YouTube</a:t>
            </a:r>
            <a:endParaRPr lang="en-GB" b="1">
              <a:latin typeface="Calibri" charset="0"/>
            </a:endParaRPr>
          </a:p>
        </p:txBody>
      </p:sp>
      <p:sp>
        <p:nvSpPr>
          <p:cNvPr id="18437" name="Text Box 2"/>
          <p:cNvSpPr txBox="1">
            <a:spLocks noChangeArrowheads="1"/>
          </p:cNvSpPr>
          <p:nvPr/>
        </p:nvSpPr>
        <p:spPr bwMode="auto">
          <a:xfrm>
            <a:off x="533400" y="6248400"/>
            <a:ext cx="4648200" cy="30480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18438" name="Picture 9" descr="Eu and gl logos"/>
          <p:cNvPicPr>
            <a:picLocks noChangeAspect="1" noChangeArrowheads="1"/>
          </p:cNvPicPr>
          <p:nvPr/>
        </p:nvPicPr>
        <p:blipFill>
          <a:blip r:embed="rId5"/>
          <a:srcRect/>
          <a:stretch>
            <a:fillRect/>
          </a:stretch>
        </p:blipFill>
        <p:spPr bwMode="auto">
          <a:xfrm>
            <a:off x="381000" y="4876800"/>
            <a:ext cx="2590800" cy="13843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31787" y="28575"/>
            <a:ext cx="8382001" cy="664797"/>
          </a:xfrm>
        </p:spPr>
        <p:txBody>
          <a:bodyPr/>
          <a:lstStyle/>
          <a:p>
            <a:pPr defTabSz="914363" eaLnBrk="1" fontAlgn="auto" hangingPunct="1">
              <a:spcAft>
                <a:spcPts val="0"/>
              </a:spcAft>
              <a:defRPr/>
            </a:pPr>
            <a:r>
              <a:rPr>
                <a:ea typeface="+mn-ea"/>
                <a:cs typeface="Arial" charset="0"/>
              </a:rPr>
              <a:t>Statistics</a:t>
            </a:r>
            <a:endParaRPr lang="en-GB">
              <a:ea typeface="+mn-ea"/>
              <a:cs typeface="Arial" charset="0"/>
            </a:endParaRPr>
          </a:p>
        </p:txBody>
      </p:sp>
      <p:sp>
        <p:nvSpPr>
          <p:cNvPr id="33794" name="Content Placeholder 2"/>
          <p:cNvSpPr>
            <a:spLocks noGrp="1"/>
          </p:cNvSpPr>
          <p:nvPr>
            <p:ph idx="1"/>
          </p:nvPr>
        </p:nvSpPr>
        <p:spPr>
          <a:xfrm>
            <a:off x="381000" y="1412875"/>
            <a:ext cx="8382000" cy="2211388"/>
          </a:xfrm>
        </p:spPr>
        <p:txBody>
          <a:bodyPr/>
          <a:lstStyle/>
          <a:p>
            <a:pPr eaLnBrk="1" hangingPunct="1"/>
            <a:endParaRPr lang="en-GB"/>
          </a:p>
        </p:txBody>
      </p:sp>
      <p:pic>
        <p:nvPicPr>
          <p:cNvPr id="33795" name="Picture 3" descr="http://newsimg.bbc.co.uk/media/images/45898000/gif/_45898691_gender_pay_gap_466.gif"/>
          <p:cNvPicPr>
            <a:picLocks noChangeAspect="1" noChangeArrowheads="1"/>
          </p:cNvPicPr>
          <p:nvPr/>
        </p:nvPicPr>
        <p:blipFill>
          <a:blip r:embed="rId2"/>
          <a:srcRect/>
          <a:stretch>
            <a:fillRect/>
          </a:stretch>
        </p:blipFill>
        <p:spPr bwMode="auto">
          <a:xfrm>
            <a:off x="107950" y="1125538"/>
            <a:ext cx="8712200" cy="51117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31787" y="28575"/>
            <a:ext cx="8382001" cy="664797"/>
          </a:xfrm>
        </p:spPr>
        <p:txBody>
          <a:bodyPr/>
          <a:lstStyle/>
          <a:p>
            <a:pPr defTabSz="914363" eaLnBrk="1" fontAlgn="auto" hangingPunct="1">
              <a:spcAft>
                <a:spcPts val="0"/>
              </a:spcAft>
              <a:defRPr/>
            </a:pPr>
            <a:r>
              <a:rPr>
                <a:ea typeface="+mn-ea"/>
                <a:cs typeface="Arial" charset="0"/>
              </a:rPr>
              <a:t>Statistics</a:t>
            </a:r>
            <a:endParaRPr lang="en-GB">
              <a:ea typeface="+mn-ea"/>
              <a:cs typeface="Arial" charset="0"/>
            </a:endParaRPr>
          </a:p>
        </p:txBody>
      </p:sp>
      <p:sp>
        <p:nvSpPr>
          <p:cNvPr id="34818" name="Content Placeholder 2"/>
          <p:cNvSpPr>
            <a:spLocks noGrp="1"/>
          </p:cNvSpPr>
          <p:nvPr>
            <p:ph idx="1"/>
          </p:nvPr>
        </p:nvSpPr>
        <p:spPr>
          <a:xfrm>
            <a:off x="381000" y="1412875"/>
            <a:ext cx="8382000" cy="2211388"/>
          </a:xfrm>
        </p:spPr>
        <p:txBody>
          <a:bodyPr/>
          <a:lstStyle/>
          <a:p>
            <a:pPr eaLnBrk="1" hangingPunct="1"/>
            <a:endParaRPr lang="en-GB"/>
          </a:p>
        </p:txBody>
      </p:sp>
      <p:pic>
        <p:nvPicPr>
          <p:cNvPr id="34819" name="Picture 3" descr="https://upload.wikimedia.org/wikipedia/commons/0/03/OECD_Gender_Pay_Gap.001.png"/>
          <p:cNvPicPr>
            <a:picLocks noChangeAspect="1" noChangeArrowheads="1"/>
          </p:cNvPicPr>
          <p:nvPr/>
        </p:nvPicPr>
        <p:blipFill>
          <a:blip r:embed="rId2"/>
          <a:srcRect/>
          <a:stretch>
            <a:fillRect/>
          </a:stretch>
        </p:blipFill>
        <p:spPr bwMode="auto">
          <a:xfrm>
            <a:off x="152400" y="838200"/>
            <a:ext cx="8640763" cy="4960938"/>
          </a:xfrm>
          <a:prstGeom prst="rect">
            <a:avLst/>
          </a:prstGeom>
          <a:noFill/>
          <a:ln w="9525">
            <a:noFill/>
            <a:miter lim="800000"/>
            <a:headEnd/>
            <a:tailEnd/>
          </a:ln>
        </p:spPr>
      </p:pic>
      <p:sp>
        <p:nvSpPr>
          <p:cNvPr id="34820" name="Text Box 2"/>
          <p:cNvSpPr txBox="1">
            <a:spLocks noChangeArrowheads="1"/>
          </p:cNvSpPr>
          <p:nvPr/>
        </p:nvSpPr>
        <p:spPr bwMode="auto">
          <a:xfrm>
            <a:off x="228600" y="63246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34821" name="Picture 1029" descr="Eu and gl logos"/>
          <p:cNvPicPr>
            <a:picLocks noChangeAspect="1" noChangeArrowheads="1"/>
          </p:cNvPicPr>
          <p:nvPr/>
        </p:nvPicPr>
        <p:blipFill>
          <a:blip r:embed="rId3"/>
          <a:srcRect/>
          <a:stretch>
            <a:fillRect/>
          </a:stretch>
        </p:blipFill>
        <p:spPr bwMode="auto">
          <a:xfrm>
            <a:off x="228600" y="54864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5222"/>
            <a:ext cx="8382000" cy="864096"/>
          </a:xfrm>
        </p:spPr>
        <p:txBody>
          <a:bodyPr/>
          <a:lstStyle/>
          <a:p>
            <a:pPr marL="685800" indent="-685800" defTabSz="914363" eaLnBrk="1" fontAlgn="auto" hangingPunct="1">
              <a:spcAft>
                <a:spcPts val="0"/>
              </a:spcAft>
              <a:buFont typeface="Wingdings" pitchFamily="2" charset="2"/>
              <a:buChar char="Ø"/>
              <a:defRPr/>
            </a:pPr>
            <a:r>
              <a:rPr lang="en-GB" b="1">
                <a:ea typeface="+mn-ea"/>
                <a:cs typeface="Arial" charset="0"/>
              </a:rPr>
              <a:t>How does it make you feel?</a:t>
            </a:r>
            <a:br>
              <a:rPr lang="en-GB" b="1">
                <a:ea typeface="+mn-ea"/>
                <a:cs typeface="Arial" charset="0"/>
              </a:rPr>
            </a:br>
            <a:endParaRPr lang="en-GB" b="1">
              <a:ea typeface="+mn-ea"/>
              <a:cs typeface="Arial" charset="0"/>
            </a:endParaRPr>
          </a:p>
        </p:txBody>
      </p:sp>
      <p:sp>
        <p:nvSpPr>
          <p:cNvPr id="6" name="TextBox 5"/>
          <p:cNvSpPr txBox="1"/>
          <p:nvPr/>
        </p:nvSpPr>
        <p:spPr>
          <a:xfrm>
            <a:off x="323528" y="2078030"/>
            <a:ext cx="8208912" cy="1846659"/>
          </a:xfrm>
          <a:prstGeom prst="rect">
            <a:avLst/>
          </a:prstGeom>
          <a:noFill/>
        </p:spPr>
        <p:txBody>
          <a:bodyPr>
            <a:spAutoFit/>
          </a:bodyPr>
          <a:lstStyle/>
          <a:p>
            <a:pPr marL="685800" indent="-685800" fontAlgn="auto">
              <a:spcBef>
                <a:spcPts val="0"/>
              </a:spcBef>
              <a:spcAft>
                <a:spcPts val="0"/>
              </a:spcAft>
              <a:buFont typeface="Wingdings" pitchFamily="2" charset="2"/>
              <a:buChar char="Ø"/>
              <a:defRPr/>
            </a:pPr>
            <a:r>
              <a:rPr lang="en-GB" sz="4800" b="1"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n-lt"/>
                <a:ea typeface="+mn-ea"/>
                <a:cs typeface="Arial" charset="0"/>
              </a:rPr>
              <a:t>Do you think this happens in reality?</a:t>
            </a:r>
            <a:br>
              <a:rPr lang="en-GB" sz="4800" b="1"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n-lt"/>
                <a:ea typeface="+mn-ea"/>
                <a:cs typeface="Arial" charset="0"/>
              </a:rPr>
            </a:br>
            <a:endParaRPr lang="en-GB" sz="1800" dirty="0">
              <a:latin typeface="+mn-lt"/>
              <a:ea typeface="+mn-ea"/>
              <a:cs typeface="+mn-cs"/>
            </a:endParaRPr>
          </a:p>
        </p:txBody>
      </p:sp>
      <p:sp>
        <p:nvSpPr>
          <p:cNvPr id="7" name="TextBox 6"/>
          <p:cNvSpPr txBox="1"/>
          <p:nvPr/>
        </p:nvSpPr>
        <p:spPr>
          <a:xfrm>
            <a:off x="350397" y="3933056"/>
            <a:ext cx="7165359" cy="1569660"/>
          </a:xfrm>
          <a:prstGeom prst="rect">
            <a:avLst/>
          </a:prstGeom>
          <a:noFill/>
        </p:spPr>
        <p:txBody>
          <a:bodyPr>
            <a:spAutoFit/>
          </a:bodyPr>
          <a:lstStyle/>
          <a:p>
            <a:pPr marL="685800" indent="-685800" fontAlgn="auto">
              <a:spcBef>
                <a:spcPts val="0"/>
              </a:spcBef>
              <a:spcAft>
                <a:spcPts val="0"/>
              </a:spcAft>
              <a:buFont typeface="Wingdings" pitchFamily="2" charset="2"/>
              <a:buChar char="Ø"/>
              <a:defRPr/>
            </a:pPr>
            <a:r>
              <a:rPr lang="en-GB" sz="4800" b="1"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n-lt"/>
                <a:ea typeface="+mn-ea"/>
                <a:cs typeface="Arial" charset="0"/>
              </a:rPr>
              <a:t>What would you do in this situation?</a:t>
            </a:r>
            <a:endParaRPr lang="en-GB" sz="1800" dirty="0">
              <a:latin typeface="+mn-lt"/>
              <a:ea typeface="+mn-ea"/>
              <a:cs typeface="+mn-cs"/>
            </a:endParaRPr>
          </a:p>
        </p:txBody>
      </p:sp>
      <p:sp>
        <p:nvSpPr>
          <p:cNvPr id="9" name="TextBox 8"/>
          <p:cNvSpPr txBox="1"/>
          <p:nvPr/>
        </p:nvSpPr>
        <p:spPr>
          <a:xfrm>
            <a:off x="301625" y="92075"/>
            <a:ext cx="4727575" cy="1250950"/>
          </a:xfrm>
          <a:prstGeom prst="rect">
            <a:avLst/>
          </a:prstGeom>
          <a:noFill/>
        </p:spPr>
        <p:txBody>
          <a:bodyPr>
            <a:prstTxWarp prst="textNoShape">
              <a:avLst/>
            </a:prstTxWarp>
            <a:spAutoFit/>
          </a:bodyPr>
          <a:lstStyle/>
          <a:p>
            <a:pPr>
              <a:defRPr/>
            </a:pPr>
            <a:r>
              <a:rPr lang="en-GB" sz="4000">
                <a:effectLst>
                  <a:outerShdw blurRad="38100" dist="38100" dir="2700000" algn="tl">
                    <a:srgbClr val="DDDDDD"/>
                  </a:outerShdw>
                </a:effectLst>
                <a:latin typeface="Calibri" charset="0"/>
              </a:rPr>
              <a:t>Activity 1.  Discuss…</a:t>
            </a:r>
          </a:p>
          <a:p>
            <a:pPr>
              <a:defRPr/>
            </a:pPr>
            <a:endParaRPr lang="en-GB" sz="3600">
              <a:effectLst>
                <a:outerShdw blurRad="38100" dist="38100" dir="2700000" algn="tl">
                  <a:srgbClr val="DDDDDD"/>
                </a:outerShdw>
              </a:effectLst>
              <a:latin typeface="Calibri" charset="0"/>
            </a:endParaRPr>
          </a:p>
        </p:txBody>
      </p:sp>
      <p:sp>
        <p:nvSpPr>
          <p:cNvPr id="35845" name="Text Box 2"/>
          <p:cNvSpPr txBox="1">
            <a:spLocks noChangeArrowheads="1"/>
          </p:cNvSpPr>
          <p:nvPr/>
        </p:nvSpPr>
        <p:spPr bwMode="auto">
          <a:xfrm>
            <a:off x="228600" y="63246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35846" name="Picture 1032" descr="Eu and gl logos"/>
          <p:cNvPicPr>
            <a:picLocks noChangeAspect="1" noChangeArrowheads="1"/>
          </p:cNvPicPr>
          <p:nvPr/>
        </p:nvPicPr>
        <p:blipFill>
          <a:blip r:embed="rId3"/>
          <a:srcRect/>
          <a:stretch>
            <a:fillRect/>
          </a:stretch>
        </p:blipFill>
        <p:spPr bwMode="auto">
          <a:xfrm>
            <a:off x="228600" y="54864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95288" y="1341438"/>
            <a:ext cx="5630862" cy="663575"/>
          </a:xfrm>
        </p:spPr>
        <p:txBody>
          <a:bodyPr rtlCol="0"/>
          <a:lstStyle/>
          <a:p>
            <a:pPr defTabSz="914363" eaLnBrk="1" fontAlgn="auto" hangingPunct="1">
              <a:spcAft>
                <a:spcPts val="0"/>
              </a:spcAft>
              <a:defRPr/>
            </a:pPr>
            <a:r>
              <a:rPr lang="en-GB" sz="2400" b="1" dirty="0" smtClean="0">
                <a:solidFill>
                  <a:schemeClr val="accent4">
                    <a:lumMod val="50000"/>
                  </a:schemeClr>
                </a:solidFill>
                <a:latin typeface="Adobe Fangsong Std R" pitchFamily="18" charset="-128"/>
                <a:ea typeface="Adobe Fangsong Std R" pitchFamily="18" charset="-128"/>
                <a:cs typeface="+mn-cs"/>
                <a:hlinkClick r:id="rId3"/>
              </a:rPr>
              <a:t>Because I am a Girl - I'll take it from here | Plan International</a:t>
            </a:r>
            <a:endParaRPr lang="en-GB" sz="2400" b="1" dirty="0">
              <a:solidFill>
                <a:schemeClr val="accent4">
                  <a:lumMod val="50000"/>
                </a:schemeClr>
              </a:solidFill>
              <a:latin typeface="Adobe Fangsong Std R" pitchFamily="18" charset="-128"/>
              <a:ea typeface="Adobe Fangsong Std R" pitchFamily="18" charset="-128"/>
              <a:cs typeface="+mn-cs"/>
            </a:endParaRPr>
          </a:p>
        </p:txBody>
      </p:sp>
      <p:sp>
        <p:nvSpPr>
          <p:cNvPr id="37890" name="Text Box 2"/>
          <p:cNvSpPr txBox="1">
            <a:spLocks noChangeArrowheads="1"/>
          </p:cNvSpPr>
          <p:nvPr/>
        </p:nvSpPr>
        <p:spPr bwMode="auto">
          <a:xfrm>
            <a:off x="228600" y="63246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37891" name="Picture 4" descr="Eu and gl logos"/>
          <p:cNvPicPr>
            <a:picLocks noChangeAspect="1" noChangeArrowheads="1"/>
          </p:cNvPicPr>
          <p:nvPr/>
        </p:nvPicPr>
        <p:blipFill>
          <a:blip r:embed="rId4"/>
          <a:srcRect/>
          <a:stretch>
            <a:fillRect/>
          </a:stretch>
        </p:blipFill>
        <p:spPr bwMode="auto">
          <a:xfrm>
            <a:off x="228600" y="54864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83678" y="24557"/>
            <a:ext cx="8382000" cy="664797"/>
          </a:xfrm>
        </p:spPr>
        <p:txBody>
          <a:bodyPr/>
          <a:lstStyle/>
          <a:p>
            <a:pPr defTabSz="914363" eaLnBrk="1" fontAlgn="auto" hangingPunct="1">
              <a:spcAft>
                <a:spcPts val="0"/>
              </a:spcAft>
              <a:defRPr/>
            </a:pPr>
            <a:r>
              <a:rPr lang="en-GB">
                <a:ea typeface="+mn-ea"/>
                <a:cs typeface="Arial" charset="0"/>
              </a:rPr>
              <a:t>Slogan Activity</a:t>
            </a:r>
          </a:p>
        </p:txBody>
      </p:sp>
      <p:sp>
        <p:nvSpPr>
          <p:cNvPr id="3" name="Text Placeholder 2"/>
          <p:cNvSpPr>
            <a:spLocks noGrp="1"/>
          </p:cNvSpPr>
          <p:nvPr>
            <p:ph type="body" sz="quarter" idx="10"/>
          </p:nvPr>
        </p:nvSpPr>
        <p:spPr>
          <a:xfrm>
            <a:off x="323850" y="981075"/>
            <a:ext cx="5616575" cy="971550"/>
          </a:xfrm>
        </p:spPr>
        <p:txBody>
          <a:bodyPr rtlCol="0"/>
          <a:lstStyle/>
          <a:p>
            <a:pPr defTabSz="914363" eaLnBrk="1" fontAlgn="auto" hangingPunct="1">
              <a:spcAft>
                <a:spcPts val="0"/>
              </a:spcAft>
              <a:defRPr/>
            </a:pPr>
            <a:endParaRPr lang="en-GB" sz="1400" b="1" dirty="0">
              <a:solidFill>
                <a:schemeClr val="accent4">
                  <a:lumMod val="75000"/>
                </a:schemeClr>
              </a:solidFill>
              <a:latin typeface="Adobe Fangsong Std R" pitchFamily="18" charset="-128"/>
              <a:ea typeface="Adobe Fangsong Std R" pitchFamily="18" charset="-128"/>
              <a:cs typeface="+mn-cs"/>
            </a:endParaRPr>
          </a:p>
          <a:p>
            <a:pPr defTabSz="914363" eaLnBrk="1" fontAlgn="auto" hangingPunct="1">
              <a:spcAft>
                <a:spcPts val="0"/>
              </a:spcAft>
              <a:defRPr/>
            </a:pPr>
            <a:endParaRPr lang="en-GB" sz="1400" b="1" dirty="0">
              <a:latin typeface="Adobe Fangsong Std R" pitchFamily="18" charset="-128"/>
              <a:ea typeface="Adobe Fangsong Std R" pitchFamily="18" charset="-128"/>
              <a:cs typeface="+mn-cs"/>
            </a:endParaRPr>
          </a:p>
          <a:p>
            <a:pPr defTabSz="914363" eaLnBrk="1" fontAlgn="auto" hangingPunct="1">
              <a:spcAft>
                <a:spcPts val="0"/>
              </a:spcAft>
              <a:defRPr/>
            </a:pPr>
            <a:endParaRPr lang="en-GB" b="1" dirty="0">
              <a:ea typeface="+mn-ea"/>
              <a:cs typeface="+mn-cs"/>
            </a:endParaRPr>
          </a:p>
        </p:txBody>
      </p:sp>
      <p:sp>
        <p:nvSpPr>
          <p:cNvPr id="4" name="TextBox 3"/>
          <p:cNvSpPr txBox="1"/>
          <p:nvPr/>
        </p:nvSpPr>
        <p:spPr>
          <a:xfrm>
            <a:off x="1069975" y="962025"/>
            <a:ext cx="6815138" cy="1552575"/>
          </a:xfrm>
          <a:prstGeom prst="rect">
            <a:avLst/>
          </a:prstGeom>
          <a:noFill/>
        </p:spPr>
        <p:txBody>
          <a:bodyPr>
            <a:spAutoFit/>
          </a:bodyPr>
          <a:lstStyle/>
          <a:p>
            <a:pPr fontAlgn="auto">
              <a:spcBef>
                <a:spcPts val="0"/>
              </a:spcBef>
              <a:spcAft>
                <a:spcPts val="0"/>
              </a:spcAft>
              <a:defRPr/>
            </a:pPr>
            <a:r>
              <a:rPr lang="en-GB" dirty="0">
                <a:effectLst>
                  <a:outerShdw blurRad="38100" dist="38100" dir="2700000" algn="tl">
                    <a:srgbClr val="000000">
                      <a:alpha val="43137"/>
                    </a:srgbClr>
                  </a:outerShdw>
                </a:effectLst>
                <a:latin typeface="+mn-lt"/>
                <a:ea typeface="+mn-ea"/>
                <a:cs typeface="+mn-cs"/>
              </a:rPr>
              <a:t>If you were to make a slogan to do with promoting gender equality, what would it be?</a:t>
            </a:r>
          </a:p>
          <a:p>
            <a:pPr fontAlgn="auto">
              <a:spcBef>
                <a:spcPts val="0"/>
              </a:spcBef>
              <a:spcAft>
                <a:spcPts val="0"/>
              </a:spcAft>
              <a:defRPr/>
            </a:pPr>
            <a:endParaRPr lang="en-GB" dirty="0">
              <a:effectLst>
                <a:outerShdw blurRad="38100" dist="38100" dir="2700000" algn="tl">
                  <a:srgbClr val="000000">
                    <a:alpha val="43137"/>
                  </a:srgbClr>
                </a:outerShdw>
              </a:effectLst>
              <a:latin typeface="+mn-lt"/>
              <a:ea typeface="+mn-ea"/>
              <a:cs typeface="+mn-cs"/>
            </a:endParaRPr>
          </a:p>
          <a:p>
            <a:pPr fontAlgn="auto">
              <a:spcBef>
                <a:spcPts val="0"/>
              </a:spcBef>
              <a:spcAft>
                <a:spcPts val="0"/>
              </a:spcAft>
              <a:defRPr/>
            </a:pPr>
            <a:r>
              <a:rPr lang="en-GB" dirty="0">
                <a:effectLst>
                  <a:outerShdw blurRad="38100" dist="38100" dir="2700000" algn="tl">
                    <a:srgbClr val="000000">
                      <a:alpha val="43137"/>
                    </a:srgbClr>
                  </a:outerShdw>
                </a:effectLst>
                <a:latin typeface="+mn-lt"/>
                <a:ea typeface="+mn-ea"/>
                <a:cs typeface="+mn-cs"/>
              </a:rPr>
              <a:t>Examples:</a:t>
            </a:r>
          </a:p>
        </p:txBody>
      </p:sp>
      <p:pic>
        <p:nvPicPr>
          <p:cNvPr id="39940" name="Picture 2"/>
          <p:cNvPicPr>
            <a:picLocks noChangeAspect="1" noChangeArrowheads="1"/>
          </p:cNvPicPr>
          <p:nvPr/>
        </p:nvPicPr>
        <p:blipFill>
          <a:blip r:embed="rId2"/>
          <a:srcRect/>
          <a:stretch>
            <a:fillRect/>
          </a:stretch>
        </p:blipFill>
        <p:spPr bwMode="auto">
          <a:xfrm>
            <a:off x="3657600" y="2438400"/>
            <a:ext cx="1452563" cy="1416050"/>
          </a:xfrm>
          <a:prstGeom prst="rect">
            <a:avLst/>
          </a:prstGeom>
          <a:noFill/>
          <a:ln w="9525">
            <a:noFill/>
            <a:miter lim="800000"/>
            <a:headEnd/>
            <a:tailEnd/>
          </a:ln>
        </p:spPr>
      </p:pic>
      <p:pic>
        <p:nvPicPr>
          <p:cNvPr id="39941" name="Picture 4"/>
          <p:cNvPicPr>
            <a:picLocks noChangeAspect="1" noChangeArrowheads="1"/>
          </p:cNvPicPr>
          <p:nvPr/>
        </p:nvPicPr>
        <p:blipFill>
          <a:blip r:embed="rId3"/>
          <a:srcRect/>
          <a:stretch>
            <a:fillRect/>
          </a:stretch>
        </p:blipFill>
        <p:spPr bwMode="auto">
          <a:xfrm>
            <a:off x="6248400" y="4953000"/>
            <a:ext cx="2181225" cy="1076325"/>
          </a:xfrm>
          <a:prstGeom prst="rect">
            <a:avLst/>
          </a:prstGeom>
          <a:noFill/>
          <a:ln w="9525">
            <a:noFill/>
            <a:miter lim="800000"/>
            <a:headEnd/>
            <a:tailEnd/>
          </a:ln>
        </p:spPr>
      </p:pic>
      <p:pic>
        <p:nvPicPr>
          <p:cNvPr id="39942" name="Picture 6"/>
          <p:cNvPicPr>
            <a:picLocks noChangeAspect="1" noChangeArrowheads="1"/>
          </p:cNvPicPr>
          <p:nvPr/>
        </p:nvPicPr>
        <p:blipFill>
          <a:blip r:embed="rId4"/>
          <a:srcRect/>
          <a:stretch>
            <a:fillRect/>
          </a:stretch>
        </p:blipFill>
        <p:spPr bwMode="auto">
          <a:xfrm>
            <a:off x="533400" y="2819400"/>
            <a:ext cx="2332038" cy="931863"/>
          </a:xfrm>
          <a:prstGeom prst="rect">
            <a:avLst/>
          </a:prstGeom>
          <a:noFill/>
          <a:ln w="9525">
            <a:noFill/>
            <a:miter lim="800000"/>
            <a:headEnd/>
            <a:tailEnd/>
          </a:ln>
        </p:spPr>
      </p:pic>
      <p:pic>
        <p:nvPicPr>
          <p:cNvPr id="39943" name="Picture 7"/>
          <p:cNvPicPr>
            <a:picLocks noChangeAspect="1" noChangeArrowheads="1"/>
          </p:cNvPicPr>
          <p:nvPr/>
        </p:nvPicPr>
        <p:blipFill>
          <a:blip r:embed="rId5"/>
          <a:srcRect t="22086"/>
          <a:stretch>
            <a:fillRect/>
          </a:stretch>
        </p:blipFill>
        <p:spPr bwMode="auto">
          <a:xfrm>
            <a:off x="6248400" y="2514600"/>
            <a:ext cx="2247900" cy="1712913"/>
          </a:xfrm>
          <a:prstGeom prst="rect">
            <a:avLst/>
          </a:prstGeom>
          <a:noFill/>
          <a:ln w="9525">
            <a:noFill/>
            <a:miter lim="800000"/>
            <a:headEnd/>
            <a:tailEnd/>
          </a:ln>
        </p:spPr>
      </p:pic>
      <p:pic>
        <p:nvPicPr>
          <p:cNvPr id="39944" name="Picture 8"/>
          <p:cNvPicPr>
            <a:picLocks noChangeAspect="1" noChangeArrowheads="1"/>
          </p:cNvPicPr>
          <p:nvPr/>
        </p:nvPicPr>
        <p:blipFill>
          <a:blip r:embed="rId6"/>
          <a:srcRect/>
          <a:stretch>
            <a:fillRect/>
          </a:stretch>
        </p:blipFill>
        <p:spPr bwMode="auto">
          <a:xfrm>
            <a:off x="2133600" y="4267200"/>
            <a:ext cx="3162300" cy="1447800"/>
          </a:xfrm>
          <a:prstGeom prst="rect">
            <a:avLst/>
          </a:prstGeom>
          <a:noFill/>
          <a:ln w="9525">
            <a:noFill/>
            <a:miter lim="800000"/>
            <a:headEnd/>
            <a:tailEnd/>
          </a:ln>
        </p:spPr>
      </p:pic>
      <p:sp>
        <p:nvSpPr>
          <p:cNvPr id="39945" name="Text Box 2"/>
          <p:cNvSpPr txBox="1">
            <a:spLocks noChangeArrowheads="1"/>
          </p:cNvSpPr>
          <p:nvPr/>
        </p:nvSpPr>
        <p:spPr bwMode="auto">
          <a:xfrm>
            <a:off x="228600" y="63246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39946" name="Picture 1034" descr="Eu and gl logos"/>
          <p:cNvPicPr>
            <a:picLocks noChangeAspect="1" noChangeArrowheads="1"/>
          </p:cNvPicPr>
          <p:nvPr/>
        </p:nvPicPr>
        <p:blipFill>
          <a:blip r:embed="rId7"/>
          <a:srcRect/>
          <a:stretch>
            <a:fillRect/>
          </a:stretch>
        </p:blipFill>
        <p:spPr bwMode="auto">
          <a:xfrm>
            <a:off x="228600" y="54864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07987" y="28575"/>
            <a:ext cx="8382001" cy="664797"/>
          </a:xfrm>
        </p:spPr>
        <p:txBody>
          <a:bodyPr/>
          <a:lstStyle/>
          <a:p>
            <a:pPr defTabSz="914363" eaLnBrk="1" fontAlgn="auto" hangingPunct="1">
              <a:spcAft>
                <a:spcPts val="0"/>
              </a:spcAft>
              <a:defRPr/>
            </a:pPr>
            <a:r>
              <a:rPr lang="en-GB">
                <a:ea typeface="+mn-ea"/>
                <a:cs typeface="Arial" charset="0"/>
              </a:rPr>
              <a:t>Think about what you can do</a:t>
            </a:r>
          </a:p>
        </p:txBody>
      </p:sp>
      <p:sp>
        <p:nvSpPr>
          <p:cNvPr id="40962" name="Text Placeholder 2"/>
          <p:cNvSpPr>
            <a:spLocks noGrp="1"/>
          </p:cNvSpPr>
          <p:nvPr>
            <p:ph type="body" sz="quarter" idx="10"/>
          </p:nvPr>
        </p:nvSpPr>
        <p:spPr>
          <a:xfrm>
            <a:off x="395288" y="1268413"/>
            <a:ext cx="8382000" cy="4718050"/>
          </a:xfrm>
        </p:spPr>
        <p:txBody>
          <a:bodyPr/>
          <a:lstStyle/>
          <a:p>
            <a:pPr eaLnBrk="1" hangingPunct="1"/>
            <a:r>
              <a:rPr lang="en-GB" smtClean="0"/>
              <a:t>Short term action: </a:t>
            </a:r>
          </a:p>
          <a:p>
            <a:pPr eaLnBrk="1" hangingPunct="1"/>
            <a:r>
              <a:rPr lang="en-GB" smtClean="0"/>
              <a:t>Long term action:</a:t>
            </a:r>
          </a:p>
          <a:p>
            <a:pPr eaLnBrk="1" hangingPunct="1">
              <a:buFontTx/>
              <a:buNone/>
            </a:pPr>
            <a:r>
              <a:rPr lang="en-GB" smtClean="0"/>
              <a:t>Other ways you can help:</a:t>
            </a:r>
          </a:p>
          <a:p>
            <a:pPr eaLnBrk="1" hangingPunct="1">
              <a:buFontTx/>
              <a:buNone/>
            </a:pPr>
            <a:r>
              <a:rPr lang="en-GB" smtClean="0"/>
              <a:t>-</a:t>
            </a:r>
          </a:p>
          <a:p>
            <a:pPr eaLnBrk="1" hangingPunct="1">
              <a:buFontTx/>
              <a:buNone/>
            </a:pPr>
            <a:r>
              <a:rPr lang="en-GB" smtClean="0"/>
              <a:t>-</a:t>
            </a:r>
          </a:p>
          <a:p>
            <a:pPr eaLnBrk="1" hangingPunct="1">
              <a:buFontTx/>
              <a:buNone/>
            </a:pPr>
            <a:r>
              <a:rPr lang="en-GB" smtClean="0"/>
              <a:t>-</a:t>
            </a:r>
          </a:p>
          <a:p>
            <a:pPr eaLnBrk="1" hangingPunct="1">
              <a:buFontTx/>
              <a:buNone/>
            </a:pPr>
            <a:r>
              <a:rPr lang="en-GB" smtClean="0"/>
              <a:t>-</a:t>
            </a:r>
          </a:p>
          <a:p>
            <a:pPr eaLnBrk="1" hangingPunct="1">
              <a:buFontTx/>
              <a:buNone/>
            </a:pPr>
            <a:endParaRPr lang="en-GB"/>
          </a:p>
          <a:p>
            <a:pPr eaLnBrk="1" hangingPunct="1"/>
            <a:endParaRPr lang="en-GB"/>
          </a:p>
        </p:txBody>
      </p:sp>
      <p:sp>
        <p:nvSpPr>
          <p:cNvPr id="40963" name="Text Box 2"/>
          <p:cNvSpPr txBox="1">
            <a:spLocks noChangeArrowheads="1"/>
          </p:cNvSpPr>
          <p:nvPr/>
        </p:nvSpPr>
        <p:spPr bwMode="auto">
          <a:xfrm>
            <a:off x="228600" y="63246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40964" name="Picture 4" descr="Eu and gl logos"/>
          <p:cNvPicPr>
            <a:picLocks noChangeAspect="1" noChangeArrowheads="1"/>
          </p:cNvPicPr>
          <p:nvPr/>
        </p:nvPicPr>
        <p:blipFill>
          <a:blip r:embed="rId2"/>
          <a:srcRect/>
          <a:stretch>
            <a:fillRect/>
          </a:stretch>
        </p:blipFill>
        <p:spPr bwMode="auto">
          <a:xfrm>
            <a:off x="228600" y="54864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82000" cy="907296"/>
          </a:xfrm>
        </p:spPr>
        <p:txBody>
          <a:bodyPr/>
          <a:lstStyle/>
          <a:p>
            <a:pPr defTabSz="914363" eaLnBrk="1" fontAlgn="auto" hangingPunct="1">
              <a:spcAft>
                <a:spcPts val="0"/>
              </a:spcAft>
              <a:defRPr/>
            </a:pPr>
            <a:r>
              <a:rPr>
                <a:ea typeface="+mn-ea"/>
                <a:cs typeface="Arial" charset="0"/>
              </a:rPr>
              <a:t>Young people on the global stage</a:t>
            </a:r>
          </a:p>
        </p:txBody>
      </p:sp>
      <p:sp>
        <p:nvSpPr>
          <p:cNvPr id="41986" name="Text Placeholder 2"/>
          <p:cNvSpPr>
            <a:spLocks noGrp="1"/>
          </p:cNvSpPr>
          <p:nvPr>
            <p:ph type="body" sz="quarter" idx="10"/>
          </p:nvPr>
        </p:nvSpPr>
        <p:spPr>
          <a:xfrm>
            <a:off x="381000" y="1143000"/>
            <a:ext cx="8382000" cy="876300"/>
          </a:xfrm>
        </p:spPr>
        <p:txBody>
          <a:bodyPr/>
          <a:lstStyle/>
          <a:p>
            <a:pPr eaLnBrk="1" hangingPunct="1">
              <a:buFontTx/>
              <a:buNone/>
            </a:pPr>
            <a:r>
              <a:rPr lang="en-US" smtClean="0"/>
              <a:t>Slides compiled by the Young Leaders group at Kings Norton Girls’ School, Birmingham</a:t>
            </a:r>
          </a:p>
        </p:txBody>
      </p:sp>
      <p:sp>
        <p:nvSpPr>
          <p:cNvPr id="41987" name="Rectangle 4"/>
          <p:cNvSpPr>
            <a:spLocks noChangeArrowheads="1"/>
          </p:cNvSpPr>
          <p:nvPr/>
        </p:nvSpPr>
        <p:spPr bwMode="auto">
          <a:xfrm>
            <a:off x="304800" y="2209800"/>
            <a:ext cx="8467725" cy="4343400"/>
          </a:xfrm>
          <a:prstGeom prst="rect">
            <a:avLst/>
          </a:prstGeom>
          <a:solidFill>
            <a:schemeClr val="bg1"/>
          </a:solidFill>
          <a:ln w="50800">
            <a:solidFill>
              <a:schemeClr val="tx2"/>
            </a:solidFill>
            <a:miter lim="800000"/>
            <a:headEnd/>
            <a:tailEnd/>
          </a:ln>
        </p:spPr>
        <p:txBody>
          <a:bodyPr wrap="none" anchor="ctr">
            <a:prstTxWarp prst="textNoShape">
              <a:avLst/>
            </a:prstTxWarp>
          </a:bodyPr>
          <a:lstStyle/>
          <a:p>
            <a:endParaRPr lang="en-US" sz="1800"/>
          </a:p>
        </p:txBody>
      </p:sp>
      <p:pic>
        <p:nvPicPr>
          <p:cNvPr id="41988" name="Picture 5" descr="Tide~-logo"/>
          <p:cNvPicPr>
            <a:picLocks noChangeAspect="1" noChangeArrowheads="1"/>
          </p:cNvPicPr>
          <p:nvPr/>
        </p:nvPicPr>
        <p:blipFill>
          <a:blip r:embed="rId2"/>
          <a:srcRect/>
          <a:stretch>
            <a:fillRect/>
          </a:stretch>
        </p:blipFill>
        <p:spPr bwMode="auto">
          <a:xfrm>
            <a:off x="762000" y="3352800"/>
            <a:ext cx="2546350" cy="577850"/>
          </a:xfrm>
          <a:prstGeom prst="rect">
            <a:avLst/>
          </a:prstGeom>
          <a:noFill/>
          <a:ln w="9525">
            <a:noFill/>
            <a:miter lim="800000"/>
            <a:headEnd/>
            <a:tailEnd/>
          </a:ln>
        </p:spPr>
      </p:pic>
      <p:pic>
        <p:nvPicPr>
          <p:cNvPr id="41989" name="Picture 6" descr="ecmadrid"/>
          <p:cNvPicPr>
            <a:picLocks noChangeAspect="1" noChangeArrowheads="1"/>
          </p:cNvPicPr>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bwMode="auto">
          <a:xfrm>
            <a:off x="3657600" y="3581400"/>
            <a:ext cx="1965325" cy="977900"/>
          </a:xfrm>
          <a:prstGeom prst="rect">
            <a:avLst/>
          </a:prstGeom>
          <a:noFill/>
          <a:ln w="9525">
            <a:noFill/>
            <a:miter lim="800000"/>
            <a:headEnd/>
            <a:tailEnd/>
          </a:ln>
        </p:spPr>
      </p:pic>
      <p:pic>
        <p:nvPicPr>
          <p:cNvPr id="41990" name="Picture 7" descr="exeter colour_logo"/>
          <p:cNvPicPr>
            <a:picLocks noChangeAspect="1" noChangeArrowheads="1"/>
          </p:cNvPicPr>
          <p:nvPr/>
        </p:nvPicPr>
        <mc:AlternateContent>
          <mc:Choice xmlns:ma="http://schemas.microsoft.com/office/mac/drawingml/2008/main" Requires="ma">
            <p:blipFill>
              <a:blip r:embed="rId5"/>
              <a:srcRect/>
              <a:stretch>
                <a:fillRect/>
              </a:stretch>
            </p:blipFill>
          </mc:Choice>
          <mc:Fallback>
            <p:blipFill>
              <a:blip r:embed="rId6"/>
              <a:srcRect/>
              <a:stretch>
                <a:fillRect/>
              </a:stretch>
            </p:blipFill>
          </mc:Fallback>
        </mc:AlternateContent>
        <p:spPr bwMode="auto">
          <a:xfrm>
            <a:off x="990600" y="4495800"/>
            <a:ext cx="1984375" cy="812800"/>
          </a:xfrm>
          <a:prstGeom prst="rect">
            <a:avLst/>
          </a:prstGeom>
          <a:noFill/>
          <a:ln w="9525">
            <a:noFill/>
            <a:miter lim="800000"/>
            <a:headEnd/>
            <a:tailEnd/>
          </a:ln>
        </p:spPr>
      </p:pic>
      <p:pic>
        <p:nvPicPr>
          <p:cNvPr id="41991" name="Picture 9" descr="logo-kenya"/>
          <p:cNvPicPr>
            <a:picLocks noChangeAspect="1" noChangeArrowheads="1"/>
          </p:cNvPicPr>
          <p:nvPr/>
        </p:nvPicPr>
        <p:blipFill>
          <a:blip r:embed="rId7"/>
          <a:srcRect/>
          <a:stretch>
            <a:fillRect/>
          </a:stretch>
        </p:blipFill>
        <p:spPr bwMode="auto">
          <a:xfrm>
            <a:off x="5715000" y="4648200"/>
            <a:ext cx="2251075" cy="965200"/>
          </a:xfrm>
          <a:prstGeom prst="rect">
            <a:avLst/>
          </a:prstGeom>
          <a:noFill/>
          <a:ln w="9525">
            <a:noFill/>
            <a:miter lim="800000"/>
            <a:headEnd/>
            <a:tailEnd/>
          </a:ln>
        </p:spPr>
      </p:pic>
      <p:pic>
        <p:nvPicPr>
          <p:cNvPr id="41992" name="Picture 10" descr="Tango gambia"/>
          <p:cNvPicPr>
            <a:picLocks noChangeAspect="1" noChangeArrowheads="1"/>
          </p:cNvPicPr>
          <p:nvPr/>
        </p:nvPicPr>
        <mc:AlternateContent>
          <mc:Choice xmlns:ma="http://schemas.microsoft.com/office/mac/drawingml/2008/main" Requires="ma">
            <p:blipFill>
              <a:blip r:embed="rId8"/>
              <a:srcRect/>
              <a:stretch>
                <a:fillRect/>
              </a:stretch>
            </p:blipFill>
          </mc:Choice>
          <mc:Fallback>
            <p:blipFill>
              <a:blip r:embed="rId9"/>
              <a:srcRect/>
              <a:stretch>
                <a:fillRect/>
              </a:stretch>
            </p:blipFill>
          </mc:Fallback>
        </mc:AlternateContent>
        <p:spPr bwMode="auto">
          <a:xfrm>
            <a:off x="5943600" y="3429000"/>
            <a:ext cx="2266950" cy="736600"/>
          </a:xfrm>
          <a:prstGeom prst="rect">
            <a:avLst/>
          </a:prstGeom>
          <a:noFill/>
          <a:ln w="9525">
            <a:noFill/>
            <a:miter lim="800000"/>
            <a:headEnd/>
            <a:tailEnd/>
          </a:ln>
        </p:spPr>
      </p:pic>
      <p:sp>
        <p:nvSpPr>
          <p:cNvPr id="41993" name="Text Box 11"/>
          <p:cNvSpPr txBox="1">
            <a:spLocks noChangeArrowheads="1"/>
          </p:cNvSpPr>
          <p:nvPr/>
        </p:nvSpPr>
        <p:spPr bwMode="auto">
          <a:xfrm>
            <a:off x="457200" y="2362200"/>
            <a:ext cx="8077200" cy="630942"/>
          </a:xfrm>
          <a:prstGeom prst="rect">
            <a:avLst/>
          </a:prstGeom>
          <a:noFill/>
          <a:ln w="9525">
            <a:noFill/>
            <a:miter lim="800000"/>
            <a:headEnd/>
            <a:tailEnd/>
          </a:ln>
        </p:spPr>
        <p:txBody>
          <a:bodyPr>
            <a:prstTxWarp prst="textNoShape">
              <a:avLst/>
            </a:prstTxWarp>
            <a:spAutoFit/>
          </a:bodyPr>
          <a:lstStyle/>
          <a:p>
            <a:pPr algn="ctr">
              <a:spcBef>
                <a:spcPct val="50000"/>
              </a:spcBef>
            </a:pPr>
            <a:r>
              <a:rPr lang="en-US" sz="1400" b="1" dirty="0">
                <a:solidFill>
                  <a:srgbClr val="006793"/>
                </a:solidFill>
                <a:latin typeface="Lucida Sans" charset="0"/>
              </a:rPr>
              <a:t>Project partners are Tide~ global learning and University of Exeter in the UK,    </a:t>
            </a:r>
            <a:r>
              <a:rPr lang="en-US" sz="1400" b="1" dirty="0" smtClean="0">
                <a:solidFill>
                  <a:srgbClr val="006793"/>
                </a:solidFill>
                <a:latin typeface="Lucida Sans" charset="0"/>
              </a:rPr>
              <a:t> </a:t>
            </a:r>
          </a:p>
          <a:p>
            <a:pPr algn="ctr">
              <a:spcBef>
                <a:spcPct val="50000"/>
              </a:spcBef>
            </a:pPr>
            <a:r>
              <a:rPr lang="en-US" sz="1400" b="1" dirty="0" smtClean="0">
                <a:solidFill>
                  <a:srgbClr val="006793"/>
                </a:solidFill>
                <a:latin typeface="Lucida Sans" charset="0"/>
              </a:rPr>
              <a:t>FERE</a:t>
            </a:r>
            <a:r>
              <a:rPr lang="en-US" sz="1400" b="1" dirty="0">
                <a:solidFill>
                  <a:srgbClr val="006793"/>
                </a:solidFill>
                <a:latin typeface="Lucida Sans" charset="0"/>
              </a:rPr>
              <a:t>-CECA</a:t>
            </a:r>
            <a:r>
              <a:rPr lang="en-US" sz="1400" b="1" dirty="0" smtClean="0">
                <a:solidFill>
                  <a:srgbClr val="006793"/>
                </a:solidFill>
                <a:latin typeface="Lucida Sans" charset="0"/>
              </a:rPr>
              <a:t> Madrid in </a:t>
            </a:r>
            <a:r>
              <a:rPr lang="en-US" sz="1400" b="1" dirty="0">
                <a:solidFill>
                  <a:srgbClr val="006793"/>
                </a:solidFill>
                <a:latin typeface="Lucida Sans" charset="0"/>
              </a:rPr>
              <a:t>Spain, A </a:t>
            </a:r>
            <a:r>
              <a:rPr lang="en-US" sz="1400" b="1">
                <a:solidFill>
                  <a:srgbClr val="006793"/>
                </a:solidFill>
                <a:latin typeface="Lucida Sans" charset="0"/>
              </a:rPr>
              <a:t>Rocha</a:t>
            </a:r>
            <a:r>
              <a:rPr lang="en-US" sz="1400" b="1" smtClean="0">
                <a:solidFill>
                  <a:srgbClr val="006793"/>
                </a:solidFill>
                <a:latin typeface="Lucida Sans" charset="0"/>
              </a:rPr>
              <a:t> Kenya </a:t>
            </a:r>
            <a:r>
              <a:rPr lang="en-US" sz="1400" b="1" dirty="0">
                <a:solidFill>
                  <a:srgbClr val="006793"/>
                </a:solidFill>
                <a:latin typeface="Lucida Sans" charset="0"/>
              </a:rPr>
              <a:t>in Kenya and TANGO in The Gambia.</a:t>
            </a:r>
          </a:p>
        </p:txBody>
      </p:sp>
      <p:sp>
        <p:nvSpPr>
          <p:cNvPr id="41994" name="Text Box 12"/>
          <p:cNvSpPr txBox="1">
            <a:spLocks noChangeArrowheads="1"/>
          </p:cNvSpPr>
          <p:nvPr/>
        </p:nvSpPr>
        <p:spPr bwMode="auto">
          <a:xfrm>
            <a:off x="1600200" y="5562600"/>
            <a:ext cx="6934200" cy="730250"/>
          </a:xfrm>
          <a:prstGeom prst="rect">
            <a:avLst/>
          </a:prstGeom>
          <a:noFill/>
          <a:ln w="9525">
            <a:noFill/>
            <a:miter lim="800000"/>
            <a:headEnd/>
            <a:tailEnd/>
          </a:ln>
        </p:spPr>
        <p:txBody>
          <a:bodyPr>
            <a:prstTxWarp prst="textNoShape">
              <a:avLst/>
            </a:prstTxWarp>
            <a:spAutoFit/>
          </a:bodyPr>
          <a:lstStyle/>
          <a:p>
            <a:pPr>
              <a:spcBef>
                <a:spcPct val="50000"/>
              </a:spcBef>
            </a:pPr>
            <a:r>
              <a:rPr lang="en-US" sz="1400" i="1">
                <a:latin typeface="Calibri" charset="0"/>
              </a:rPr>
              <a:t>This document has been produced with the financial assistance of the European Union. The contents of this publication are the sole responsibility of the project partners and can under no circumstances be regarded as reflecting the position of the European Union.</a:t>
            </a:r>
            <a:endParaRPr lang="en-US" sz="1800">
              <a:latin typeface="Calibri" charset="0"/>
            </a:endParaRPr>
          </a:p>
        </p:txBody>
      </p:sp>
      <p:pic>
        <p:nvPicPr>
          <p:cNvPr id="41995" name="Picture 13" descr="flag_yellow_low"/>
          <p:cNvPicPr>
            <a:picLocks noChangeAspect="1" noChangeArrowheads="1"/>
          </p:cNvPicPr>
          <p:nvPr/>
        </p:nvPicPr>
        <p:blipFill>
          <a:blip r:embed="rId10"/>
          <a:srcRect/>
          <a:stretch>
            <a:fillRect/>
          </a:stretch>
        </p:blipFill>
        <p:spPr bwMode="auto">
          <a:xfrm>
            <a:off x="457200" y="5562600"/>
            <a:ext cx="1143000" cy="776288"/>
          </a:xfrm>
          <a:prstGeom prst="rect">
            <a:avLst/>
          </a:prstGeom>
          <a:noFill/>
          <a:ln w="9525">
            <a:noFill/>
            <a:miter lim="800000"/>
            <a:headEnd/>
            <a:tailEnd/>
          </a:ln>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384"/>
            <a:ext cx="9144000" cy="677108"/>
          </a:xfrm>
        </p:spPr>
        <p:txBody>
          <a:bodyPr/>
          <a:lstStyle/>
          <a:p>
            <a:pPr algn="ctr" defTabSz="914363" eaLnBrk="1" fontAlgn="auto" hangingPunct="1">
              <a:spcAft>
                <a:spcPts val="0"/>
              </a:spcAft>
              <a:defRPr/>
            </a:pPr>
            <a:r>
              <a:rPr>
                <a:ea typeface="+mn-ea"/>
                <a:cs typeface="Arial" charset="0"/>
              </a:rPr>
              <a:t>The Gender Gap Slide Set</a:t>
            </a:r>
          </a:p>
        </p:txBody>
      </p:sp>
      <p:sp>
        <p:nvSpPr>
          <p:cNvPr id="20482" name="Text Placeholder 2"/>
          <p:cNvSpPr>
            <a:spLocks noGrp="1"/>
          </p:cNvSpPr>
          <p:nvPr>
            <p:ph type="body" sz="quarter" idx="10"/>
          </p:nvPr>
        </p:nvSpPr>
        <p:spPr>
          <a:xfrm>
            <a:off x="0" y="877888"/>
            <a:ext cx="9144000" cy="463550"/>
          </a:xfrm>
        </p:spPr>
        <p:txBody>
          <a:bodyPr/>
          <a:lstStyle/>
          <a:p>
            <a:pPr marL="0" indent="0" algn="ctr" eaLnBrk="1" hangingPunct="1">
              <a:buFontTx/>
              <a:buNone/>
            </a:pPr>
            <a:r>
              <a:rPr lang="en-US" sz="2400" u="sng" smtClean="0"/>
              <a:t>Our Aims and Objectives</a:t>
            </a:r>
          </a:p>
        </p:txBody>
      </p:sp>
      <p:sp>
        <p:nvSpPr>
          <p:cNvPr id="4" name="Rounded Rectangle 3"/>
          <p:cNvSpPr/>
          <p:nvPr/>
        </p:nvSpPr>
        <p:spPr bwMode="auto">
          <a:xfrm>
            <a:off x="6312448" y="3129626"/>
            <a:ext cx="2700000" cy="1584000"/>
          </a:xfrm>
          <a:prstGeom prst="roundRect">
            <a:avLst>
              <a:gd name="adj" fmla="val 9033"/>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lIns="91436" tIns="45718" rIns="91436" bIns="45718" anchor="ctr">
            <a:prstTxWarp prst="textNoShape">
              <a:avLst/>
            </a:prstTxWarp>
          </a:bodyPr>
          <a:lstStyle/>
          <a:p>
            <a:pPr algn="ctr" defTabSz="914099">
              <a:defRPr/>
            </a:pPr>
            <a:r>
              <a:rPr lang="en-GB" sz="1800" dirty="0">
                <a:solidFill>
                  <a:schemeClr val="tx1"/>
                </a:solidFill>
              </a:rPr>
              <a:t>To increase knowledge about how poverty and sustainability affects gender issues.  </a:t>
            </a:r>
          </a:p>
        </p:txBody>
      </p:sp>
      <p:sp>
        <p:nvSpPr>
          <p:cNvPr id="5" name="Rounded Rectangle 4"/>
          <p:cNvSpPr/>
          <p:nvPr/>
        </p:nvSpPr>
        <p:spPr bwMode="auto">
          <a:xfrm>
            <a:off x="3203848" y="1773012"/>
            <a:ext cx="2700000" cy="1584136"/>
          </a:xfrm>
          <a:prstGeom prst="roundRect">
            <a:avLst>
              <a:gd name="adj" fmla="val 9033"/>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1436" tIns="45718" rIns="91436" bIns="45718" anchor="ctr">
            <a:prstTxWarp prst="textNoShape">
              <a:avLst/>
            </a:prstTxWarp>
          </a:bodyPr>
          <a:lstStyle/>
          <a:p>
            <a:pPr algn="ctr" defTabSz="914099">
              <a:defRPr/>
            </a:pPr>
            <a:r>
              <a:rPr lang="en-GB" sz="1800" dirty="0">
                <a:solidFill>
                  <a:schemeClr val="tx1"/>
                </a:solidFill>
              </a:rPr>
              <a:t>To compare these issues with countries around the world</a:t>
            </a:r>
            <a:r>
              <a:rPr lang="en-US" sz="1800" dirty="0">
                <a:solidFill>
                  <a:schemeClr val="tx1"/>
                </a:solidFill>
              </a:rPr>
              <a:t>.</a:t>
            </a:r>
            <a:endParaRPr lang="en-GB" sz="1800" dirty="0">
              <a:solidFill>
                <a:schemeClr val="tx1"/>
              </a:solidFill>
            </a:endParaRPr>
          </a:p>
        </p:txBody>
      </p:sp>
      <p:sp>
        <p:nvSpPr>
          <p:cNvPr id="6" name="Rounded Rectangle 5"/>
          <p:cNvSpPr/>
          <p:nvPr/>
        </p:nvSpPr>
        <p:spPr bwMode="auto">
          <a:xfrm>
            <a:off x="107504" y="3141144"/>
            <a:ext cx="2700000" cy="1584000"/>
          </a:xfrm>
          <a:prstGeom prst="roundRect">
            <a:avLst>
              <a:gd name="adj" fmla="val 903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lIns="91436" tIns="45718" rIns="91436" bIns="45718" anchor="ctr">
            <a:prstTxWarp prst="textNoShape">
              <a:avLst/>
            </a:prstTxWarp>
          </a:bodyPr>
          <a:lstStyle/>
          <a:p>
            <a:pPr algn="ctr" defTabSz="914099" fontAlgn="auto">
              <a:spcBef>
                <a:spcPts val="0"/>
              </a:spcBef>
              <a:spcAft>
                <a:spcPts val="0"/>
              </a:spcAft>
              <a:defRPr/>
            </a:pPr>
            <a:r>
              <a:rPr lang="en-GB" sz="1800" dirty="0">
                <a:solidFill>
                  <a:schemeClr val="tx1"/>
                </a:solidFill>
              </a:rPr>
              <a:t>To raise awareness about Gender Issues in the UK.</a:t>
            </a:r>
          </a:p>
        </p:txBody>
      </p:sp>
      <p:sp>
        <p:nvSpPr>
          <p:cNvPr id="20492" name="Text Box 2"/>
          <p:cNvSpPr txBox="1">
            <a:spLocks noChangeArrowheads="1"/>
          </p:cNvSpPr>
          <p:nvPr/>
        </p:nvSpPr>
        <p:spPr bwMode="auto">
          <a:xfrm>
            <a:off x="304800" y="62484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20493" name="Picture 1040" descr="Eu and gl logos"/>
          <p:cNvPicPr>
            <a:picLocks noChangeAspect="1" noChangeArrowheads="1"/>
          </p:cNvPicPr>
          <p:nvPr/>
        </p:nvPicPr>
        <p:blipFill>
          <a:blip r:embed="rId3"/>
          <a:srcRect/>
          <a:stretch>
            <a:fillRect/>
          </a:stretch>
        </p:blipFill>
        <p:spPr bwMode="auto">
          <a:xfrm>
            <a:off x="304800" y="53340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07987" y="28575"/>
            <a:ext cx="8382001" cy="664797"/>
          </a:xfrm>
        </p:spPr>
        <p:txBody>
          <a:bodyPr/>
          <a:lstStyle/>
          <a:p>
            <a:pPr defTabSz="914363" eaLnBrk="1" fontAlgn="auto" hangingPunct="1">
              <a:spcAft>
                <a:spcPts val="0"/>
              </a:spcAft>
              <a:defRPr/>
            </a:pPr>
            <a:r>
              <a:rPr lang="en-GB">
                <a:ea typeface="+mn-ea"/>
                <a:cs typeface="Arial" charset="0"/>
              </a:rPr>
              <a:t>Looking at statistics</a:t>
            </a:r>
          </a:p>
        </p:txBody>
      </p:sp>
      <p:sp>
        <p:nvSpPr>
          <p:cNvPr id="22530" name="Text Placeholder 2"/>
          <p:cNvSpPr>
            <a:spLocks noGrp="1"/>
          </p:cNvSpPr>
          <p:nvPr>
            <p:ph type="body" sz="quarter" idx="10"/>
          </p:nvPr>
        </p:nvSpPr>
        <p:spPr>
          <a:xfrm>
            <a:off x="381000" y="1295400"/>
            <a:ext cx="8382000" cy="2481263"/>
          </a:xfrm>
        </p:spPr>
        <p:txBody>
          <a:bodyPr/>
          <a:lstStyle/>
          <a:p>
            <a:pPr eaLnBrk="1" hangingPunct="1"/>
            <a:r>
              <a:rPr lang="en-GB" smtClean="0"/>
              <a:t>What </a:t>
            </a:r>
            <a:r>
              <a:rPr lang="en-GB"/>
              <a:t>do you notice? </a:t>
            </a:r>
            <a:endParaRPr lang="en-GB" smtClean="0"/>
          </a:p>
          <a:p>
            <a:pPr eaLnBrk="1" hangingPunct="1"/>
            <a:r>
              <a:rPr lang="en-GB" smtClean="0"/>
              <a:t>How </a:t>
            </a:r>
            <a:r>
              <a:rPr lang="en-GB"/>
              <a:t>might we explain this? </a:t>
            </a:r>
            <a:endParaRPr lang="en-GB" smtClean="0"/>
          </a:p>
          <a:p>
            <a:pPr eaLnBrk="1" hangingPunct="1"/>
            <a:r>
              <a:rPr lang="en-GB" smtClean="0"/>
              <a:t>What </a:t>
            </a:r>
            <a:r>
              <a:rPr lang="en-GB"/>
              <a:t>does this tell us about gender and opportunity </a:t>
            </a:r>
            <a:r>
              <a:rPr lang="en-GB" smtClean="0"/>
              <a:t>?</a:t>
            </a:r>
            <a:endParaRPr lang="en-GB"/>
          </a:p>
          <a:p>
            <a:pPr eaLnBrk="1" hangingPunct="1"/>
            <a:endParaRPr lang="en-GB"/>
          </a:p>
        </p:txBody>
      </p:sp>
      <p:sp>
        <p:nvSpPr>
          <p:cNvPr id="22531" name="Text Box 2"/>
          <p:cNvSpPr txBox="1">
            <a:spLocks noChangeArrowheads="1"/>
          </p:cNvSpPr>
          <p:nvPr/>
        </p:nvSpPr>
        <p:spPr bwMode="auto">
          <a:xfrm>
            <a:off x="304800" y="62484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22532" name="Picture 1029" descr="Eu and gl logos"/>
          <p:cNvPicPr>
            <a:picLocks noChangeAspect="1" noChangeArrowheads="1"/>
          </p:cNvPicPr>
          <p:nvPr/>
        </p:nvPicPr>
        <p:blipFill>
          <a:blip r:embed="rId2"/>
          <a:srcRect/>
          <a:stretch>
            <a:fillRect/>
          </a:stretch>
        </p:blipFill>
        <p:spPr bwMode="auto">
          <a:xfrm>
            <a:off x="304800" y="53340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1580"/>
            <a:ext cx="9144000" cy="664797"/>
          </a:xfrm>
        </p:spPr>
        <p:txBody>
          <a:bodyPr>
            <a:normAutofit fontScale="90000"/>
          </a:bodyPr>
          <a:lstStyle/>
          <a:p>
            <a:pPr algn="ctr" defTabSz="914363" eaLnBrk="1" fontAlgn="auto" hangingPunct="1">
              <a:spcAft>
                <a:spcPts val="0"/>
              </a:spcAft>
              <a:defRPr/>
            </a:pPr>
            <a:r>
              <a:rPr>
                <a:ea typeface="+mn-ea"/>
                <a:cs typeface="Arial" charset="0"/>
              </a:rPr>
              <a:t>Statistics</a:t>
            </a:r>
            <a:br>
              <a:rPr>
                <a:ea typeface="+mn-ea"/>
                <a:cs typeface="Arial" charset="0"/>
              </a:rPr>
            </a:br>
            <a:endParaRPr>
              <a:solidFill>
                <a:schemeClr val="tx2"/>
              </a:solidFill>
              <a:ea typeface="+mn-ea"/>
              <a:cs typeface="Arial" charset="0"/>
            </a:endParaRPr>
          </a:p>
        </p:txBody>
      </p:sp>
      <p:pic>
        <p:nvPicPr>
          <p:cNvPr id="6" name="Picture 2"/>
          <p:cNvPicPr>
            <a:picLocks noChangeAspect="1" noChangeArrowheads="1"/>
          </p:cNvPicPr>
          <p:nvPr/>
        </p:nvPicPr>
        <p:blipFill>
          <a:blip r:embed="rId3"/>
          <a:srcRect l="4971" t="13869" r="22870" b="41934"/>
          <a:stretch>
            <a:fillRect/>
          </a:stretch>
        </p:blipFill>
        <p:spPr bwMode="auto">
          <a:xfrm>
            <a:off x="182563" y="1219200"/>
            <a:ext cx="8961437" cy="4117975"/>
          </a:xfrm>
          <a:prstGeom prst="rect">
            <a:avLst/>
          </a:prstGeom>
          <a:noFill/>
          <a:ln w="9525">
            <a:noFill/>
            <a:miter lim="800000"/>
            <a:headEnd/>
            <a:tailEnd/>
          </a:ln>
        </p:spPr>
      </p:pic>
      <p:sp>
        <p:nvSpPr>
          <p:cNvPr id="23555" name="Text Box 2"/>
          <p:cNvSpPr txBox="1">
            <a:spLocks noChangeArrowheads="1"/>
          </p:cNvSpPr>
          <p:nvPr/>
        </p:nvSpPr>
        <p:spPr bwMode="auto">
          <a:xfrm>
            <a:off x="304800" y="62484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23556" name="Picture 1029" descr="Eu and gl logos"/>
          <p:cNvPicPr>
            <a:picLocks noChangeAspect="1" noChangeArrowheads="1"/>
          </p:cNvPicPr>
          <p:nvPr/>
        </p:nvPicPr>
        <p:blipFill>
          <a:blip r:embed="rId4"/>
          <a:srcRect/>
          <a:stretch>
            <a:fillRect/>
          </a:stretch>
        </p:blipFill>
        <p:spPr bwMode="auto">
          <a:xfrm>
            <a:off x="304800" y="53340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srcRect l="3693" t="54945" r="22585" b="11932"/>
          <a:stretch>
            <a:fillRect/>
          </a:stretch>
        </p:blipFill>
        <p:spPr bwMode="auto">
          <a:xfrm>
            <a:off x="2700338" y="2182813"/>
            <a:ext cx="6299200" cy="2122487"/>
          </a:xfrm>
          <a:prstGeom prst="rect">
            <a:avLst/>
          </a:prstGeom>
          <a:noFill/>
          <a:ln w="9525">
            <a:noFill/>
            <a:miter lim="800000"/>
            <a:headEnd/>
            <a:tailEnd/>
          </a:ln>
        </p:spPr>
      </p:pic>
      <p:pic>
        <p:nvPicPr>
          <p:cNvPr id="5" name="Picture 2"/>
          <p:cNvPicPr>
            <a:picLocks noChangeAspect="1" noChangeArrowheads="1"/>
          </p:cNvPicPr>
          <p:nvPr/>
        </p:nvPicPr>
        <p:blipFill>
          <a:blip r:embed="rId4"/>
          <a:srcRect l="4404" t="54710" r="22868" b="10606"/>
          <a:stretch>
            <a:fillRect/>
          </a:stretch>
        </p:blipFill>
        <p:spPr bwMode="auto">
          <a:xfrm>
            <a:off x="2700338" y="4418013"/>
            <a:ext cx="6299200" cy="2254250"/>
          </a:xfrm>
          <a:prstGeom prst="rect">
            <a:avLst/>
          </a:prstGeom>
          <a:noFill/>
          <a:ln w="9525">
            <a:noFill/>
            <a:miter lim="800000"/>
            <a:headEnd/>
            <a:tailEnd/>
          </a:ln>
        </p:spPr>
      </p:pic>
      <p:pic>
        <p:nvPicPr>
          <p:cNvPr id="6" name="Picture 2"/>
          <p:cNvPicPr>
            <a:picLocks noChangeAspect="1" noChangeArrowheads="1"/>
          </p:cNvPicPr>
          <p:nvPr/>
        </p:nvPicPr>
        <p:blipFill>
          <a:blip r:embed="rId5"/>
          <a:srcRect l="4971" t="57133" r="22870" b="9659"/>
          <a:stretch>
            <a:fillRect/>
          </a:stretch>
        </p:blipFill>
        <p:spPr bwMode="auto">
          <a:xfrm>
            <a:off x="2700338" y="115888"/>
            <a:ext cx="6299200" cy="2174875"/>
          </a:xfrm>
          <a:prstGeom prst="rect">
            <a:avLst/>
          </a:prstGeom>
          <a:noFill/>
          <a:ln w="9525">
            <a:noFill/>
            <a:miter lim="800000"/>
            <a:headEnd/>
            <a:tailEnd/>
          </a:ln>
        </p:spPr>
      </p:pic>
      <p:sp>
        <p:nvSpPr>
          <p:cNvPr id="2" name="Rectangle 1"/>
          <p:cNvSpPr/>
          <p:nvPr/>
        </p:nvSpPr>
        <p:spPr>
          <a:xfrm>
            <a:off x="179388" y="0"/>
            <a:ext cx="2232025" cy="762000"/>
          </a:xfrm>
          <a:prstGeom prst="rect">
            <a:avLst/>
          </a:prstGeom>
        </p:spPr>
        <p:txBody>
          <a:bodyPr>
            <a:spAutoFit/>
          </a:bodyPr>
          <a:lstStyle/>
          <a:p>
            <a:pPr fontAlgn="auto">
              <a:spcBef>
                <a:spcPts val="0"/>
              </a:spcBef>
              <a:spcAft>
                <a:spcPts val="0"/>
              </a:spcAft>
              <a:defRPr/>
            </a:pPr>
            <a:r>
              <a:rPr lang="en-GB" sz="4400" dirty="0">
                <a:effectLst>
                  <a:outerShdw blurRad="38100" dist="38100" dir="2700000" algn="tl">
                    <a:srgbClr val="000000">
                      <a:alpha val="43137"/>
                    </a:srgbClr>
                  </a:outerShdw>
                </a:effectLst>
                <a:latin typeface="+mj-lt"/>
                <a:ea typeface="+mn-ea"/>
                <a:cs typeface="+mn-cs"/>
              </a:rPr>
              <a:t>Statistics</a:t>
            </a:r>
            <a:endParaRPr lang="en-GB" sz="1800" dirty="0">
              <a:effectLst>
                <a:outerShdw blurRad="38100" dist="38100" dir="2700000" algn="tl">
                  <a:srgbClr val="000000">
                    <a:alpha val="43137"/>
                  </a:srgbClr>
                </a:outerShdw>
              </a:effectLst>
              <a:latin typeface="+mj-lt"/>
              <a:ea typeface="+mn-ea"/>
              <a:cs typeface="+mn-cs"/>
            </a:endParaRPr>
          </a:p>
        </p:txBody>
      </p:sp>
      <p:sp>
        <p:nvSpPr>
          <p:cNvPr id="25605" name="Text Box 2"/>
          <p:cNvSpPr txBox="1">
            <a:spLocks noChangeArrowheads="1"/>
          </p:cNvSpPr>
          <p:nvPr/>
        </p:nvSpPr>
        <p:spPr bwMode="auto">
          <a:xfrm>
            <a:off x="304800" y="62484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25606" name="Picture 1031" descr="Eu and gl logos"/>
          <p:cNvPicPr>
            <a:picLocks noChangeAspect="1" noChangeArrowheads="1"/>
          </p:cNvPicPr>
          <p:nvPr/>
        </p:nvPicPr>
        <p:blipFill>
          <a:blip r:embed="rId6"/>
          <a:srcRect/>
          <a:stretch>
            <a:fillRect/>
          </a:stretch>
        </p:blipFill>
        <p:spPr bwMode="auto">
          <a:xfrm>
            <a:off x="304800" y="53340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63063"/>
            <a:ext cx="9144000" cy="664797"/>
          </a:xfrm>
        </p:spPr>
        <p:txBody>
          <a:bodyPr>
            <a:normAutofit fontScale="90000"/>
          </a:bodyPr>
          <a:lstStyle/>
          <a:p>
            <a:pPr algn="ctr" defTabSz="914363" eaLnBrk="1" fontAlgn="auto" hangingPunct="1">
              <a:spcAft>
                <a:spcPts val="0"/>
              </a:spcAft>
              <a:defRPr/>
            </a:pPr>
            <a:r>
              <a:rPr>
                <a:ea typeface="+mn-ea"/>
                <a:cs typeface="Arial" charset="0"/>
              </a:rPr>
              <a:t>Statistics</a:t>
            </a:r>
            <a:br>
              <a:rPr>
                <a:ea typeface="+mn-ea"/>
                <a:cs typeface="Arial" charset="0"/>
              </a:rPr>
            </a:br>
            <a:endParaRPr>
              <a:solidFill>
                <a:schemeClr val="tx2"/>
              </a:solidFill>
              <a:ea typeface="+mn-ea"/>
              <a:cs typeface="Arial" charset="0"/>
            </a:endParaRPr>
          </a:p>
        </p:txBody>
      </p:sp>
      <p:sp>
        <p:nvSpPr>
          <p:cNvPr id="27650" name="TextBox 4"/>
          <p:cNvSpPr txBox="1">
            <a:spLocks noChangeArrowheads="1"/>
          </p:cNvSpPr>
          <p:nvPr/>
        </p:nvSpPr>
        <p:spPr bwMode="auto">
          <a:xfrm>
            <a:off x="285750" y="1000125"/>
            <a:ext cx="8715375" cy="3378200"/>
          </a:xfrm>
          <a:prstGeom prst="rect">
            <a:avLst/>
          </a:prstGeom>
          <a:noFill/>
          <a:ln w="9525">
            <a:noFill/>
            <a:miter lim="800000"/>
            <a:headEnd/>
            <a:tailEnd/>
          </a:ln>
        </p:spPr>
        <p:txBody>
          <a:bodyPr>
            <a:prstTxWarp prst="textNoShape">
              <a:avLst/>
            </a:prstTxWarp>
            <a:spAutoFit/>
          </a:bodyPr>
          <a:lstStyle/>
          <a:p>
            <a:r>
              <a:rPr lang="en-GB" b="1">
                <a:latin typeface="Calibri" charset="0"/>
              </a:rPr>
              <a:t>The rules in Kenya on equal pay and equality and work state that men and women should be given equal pay for equal jobs.</a:t>
            </a:r>
          </a:p>
          <a:p>
            <a:endParaRPr lang="en-GB">
              <a:latin typeface="Calibri" charset="0"/>
            </a:endParaRPr>
          </a:p>
          <a:p>
            <a:pPr>
              <a:buFont typeface="Arial" charset="0"/>
              <a:buChar char="•"/>
            </a:pPr>
            <a:r>
              <a:rPr lang="en-GB">
                <a:latin typeface="Calibri" charset="0"/>
              </a:rPr>
              <a:t>The Kenya law clearly states that there shall be no form of discrimination in employment.</a:t>
            </a:r>
          </a:p>
          <a:p>
            <a:pPr>
              <a:buFont typeface="Arial" charset="0"/>
              <a:buChar char="•"/>
            </a:pPr>
            <a:endParaRPr lang="en-GB">
              <a:latin typeface="Calibri" charset="0"/>
            </a:endParaRPr>
          </a:p>
          <a:p>
            <a:pPr>
              <a:buFont typeface="Arial" charset="0"/>
              <a:buChar char="•"/>
            </a:pPr>
            <a:r>
              <a:rPr lang="en-GB">
                <a:latin typeface="Calibri" charset="0"/>
              </a:rPr>
              <a:t>“Eliminating all forms of discrimination at the work place, including pay, guarantees both women and men equality of opportunity in employment, as well as equal pay for work of equal value.”</a:t>
            </a:r>
          </a:p>
        </p:txBody>
      </p:sp>
      <p:sp>
        <p:nvSpPr>
          <p:cNvPr id="27651" name="Text Box 2"/>
          <p:cNvSpPr txBox="1">
            <a:spLocks noChangeArrowheads="1"/>
          </p:cNvSpPr>
          <p:nvPr/>
        </p:nvSpPr>
        <p:spPr bwMode="auto">
          <a:xfrm>
            <a:off x="304800" y="62484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27652" name="Picture 1029" descr="Eu and gl logos"/>
          <p:cNvPicPr>
            <a:picLocks noChangeAspect="1" noChangeArrowheads="1"/>
          </p:cNvPicPr>
          <p:nvPr/>
        </p:nvPicPr>
        <p:blipFill>
          <a:blip r:embed="rId3"/>
          <a:srcRect/>
          <a:stretch>
            <a:fillRect/>
          </a:stretch>
        </p:blipFill>
        <p:spPr bwMode="auto">
          <a:xfrm>
            <a:off x="304800" y="53340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59432"/>
            <a:ext cx="8382000" cy="664797"/>
          </a:xfrm>
        </p:spPr>
        <p:txBody>
          <a:bodyPr>
            <a:normAutofit fontScale="90000"/>
          </a:bodyPr>
          <a:lstStyle/>
          <a:p>
            <a:pPr defTabSz="914363" eaLnBrk="1" fontAlgn="auto" hangingPunct="1">
              <a:spcAft>
                <a:spcPts val="0"/>
              </a:spcAft>
              <a:defRPr/>
            </a:pPr>
            <a:r>
              <a:rPr>
                <a:ea typeface="+mn-ea"/>
                <a:cs typeface="Arial" charset="0"/>
              </a:rPr>
              <a:t/>
            </a:r>
            <a:br>
              <a:rPr>
                <a:ea typeface="+mn-ea"/>
                <a:cs typeface="Arial" charset="0"/>
              </a:rPr>
            </a:br>
            <a:r>
              <a:rPr>
                <a:ea typeface="+mn-ea"/>
                <a:cs typeface="Arial" charset="0"/>
              </a:rPr>
              <a:t>Statistics</a:t>
            </a:r>
            <a:endParaRPr>
              <a:solidFill>
                <a:schemeClr val="tx2"/>
              </a:solidFill>
              <a:ea typeface="+mn-ea"/>
              <a:cs typeface="Arial" charset="0"/>
            </a:endParaRPr>
          </a:p>
        </p:txBody>
      </p:sp>
      <p:sp>
        <p:nvSpPr>
          <p:cNvPr id="29698" name="Text Placeholder 2"/>
          <p:cNvSpPr>
            <a:spLocks noGrp="1"/>
          </p:cNvSpPr>
          <p:nvPr>
            <p:ph idx="1"/>
          </p:nvPr>
        </p:nvSpPr>
        <p:spPr>
          <a:xfrm>
            <a:off x="1295400" y="1371600"/>
            <a:ext cx="5486400" cy="730250"/>
          </a:xfrm>
        </p:spPr>
        <p:txBody>
          <a:bodyPr/>
          <a:lstStyle/>
          <a:p>
            <a:pPr eaLnBrk="1" hangingPunct="1"/>
            <a:endParaRPr lang="en-GB" sz="2400" b="1" smtClean="0">
              <a:latin typeface="Adobe Fangsong Std R" charset="0"/>
              <a:ea typeface="Adobe Fangsong Std R" charset="0"/>
              <a:cs typeface="Adobe Fangsong Std R" charset="0"/>
            </a:endParaRPr>
          </a:p>
          <a:p>
            <a:pPr eaLnBrk="1" hangingPunct="1"/>
            <a:endParaRPr lang="en-GB" sz="2400" b="1">
              <a:latin typeface="Adobe Fangsong Std R" charset="0"/>
              <a:ea typeface="Adobe Fangsong Std R" charset="0"/>
              <a:cs typeface="Adobe Fangsong Std R" charset="0"/>
            </a:endParaRPr>
          </a:p>
        </p:txBody>
      </p:sp>
      <p:pic>
        <p:nvPicPr>
          <p:cNvPr id="29699" name="Picture 2" descr="http://thesocietypages.org/socimages/files/2012/10/fulltime_paygap1.jpg">
            <a:hlinkClick r:id="rId3"/>
          </p:cNvPr>
          <p:cNvPicPr>
            <a:picLocks noChangeAspect="1" noChangeArrowheads="1"/>
          </p:cNvPicPr>
          <p:nvPr/>
        </p:nvPicPr>
        <p:blipFill>
          <a:blip r:embed="rId4"/>
          <a:srcRect/>
          <a:stretch>
            <a:fillRect/>
          </a:stretch>
        </p:blipFill>
        <p:spPr bwMode="auto">
          <a:xfrm>
            <a:off x="1676400" y="1371600"/>
            <a:ext cx="7019925" cy="4933950"/>
          </a:xfrm>
          <a:prstGeom prst="rect">
            <a:avLst/>
          </a:prstGeom>
          <a:noFill/>
          <a:ln w="9525">
            <a:noFill/>
            <a:miter lim="800000"/>
            <a:headEnd/>
            <a:tailEnd/>
          </a:ln>
        </p:spPr>
      </p:pic>
      <p:sp>
        <p:nvSpPr>
          <p:cNvPr id="29700" name="TextBox 4"/>
          <p:cNvSpPr txBox="1">
            <a:spLocks noChangeArrowheads="1"/>
          </p:cNvSpPr>
          <p:nvPr/>
        </p:nvSpPr>
        <p:spPr bwMode="auto">
          <a:xfrm>
            <a:off x="285750" y="857250"/>
            <a:ext cx="8715375" cy="336550"/>
          </a:xfrm>
          <a:prstGeom prst="rect">
            <a:avLst/>
          </a:prstGeom>
          <a:noFill/>
          <a:ln w="9525">
            <a:noFill/>
            <a:miter lim="800000"/>
            <a:headEnd/>
            <a:tailEnd/>
          </a:ln>
        </p:spPr>
        <p:txBody>
          <a:bodyPr>
            <a:prstTxWarp prst="textNoShape">
              <a:avLst/>
            </a:prstTxWarp>
            <a:spAutoFit/>
          </a:bodyPr>
          <a:lstStyle/>
          <a:p>
            <a:r>
              <a:rPr lang="en-GB" sz="1600">
                <a:latin typeface="Calibri" charset="0"/>
              </a:rPr>
              <a:t>This graph shows the annual earnings (in dollars) for people of different gender and race in the US:</a:t>
            </a:r>
          </a:p>
        </p:txBody>
      </p:sp>
      <p:sp>
        <p:nvSpPr>
          <p:cNvPr id="29701" name="Text Box 2"/>
          <p:cNvSpPr txBox="1">
            <a:spLocks noChangeArrowheads="1"/>
          </p:cNvSpPr>
          <p:nvPr/>
        </p:nvSpPr>
        <p:spPr bwMode="auto">
          <a:xfrm>
            <a:off x="228600" y="63246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29702" name="Picture 1030" descr="Eu and gl logos"/>
          <p:cNvPicPr>
            <a:picLocks noChangeAspect="1" noChangeArrowheads="1"/>
          </p:cNvPicPr>
          <p:nvPr/>
        </p:nvPicPr>
        <p:blipFill>
          <a:blip r:embed="rId5"/>
          <a:srcRect/>
          <a:stretch>
            <a:fillRect/>
          </a:stretch>
        </p:blipFill>
        <p:spPr bwMode="auto">
          <a:xfrm>
            <a:off x="228600" y="54102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07987" y="28575"/>
            <a:ext cx="8382001" cy="664797"/>
          </a:xfrm>
        </p:spPr>
        <p:txBody>
          <a:bodyPr/>
          <a:lstStyle/>
          <a:p>
            <a:pPr defTabSz="914363" eaLnBrk="1" fontAlgn="auto" hangingPunct="1">
              <a:spcAft>
                <a:spcPts val="0"/>
              </a:spcAft>
              <a:defRPr/>
            </a:pPr>
            <a:r>
              <a:rPr>
                <a:ea typeface="+mn-ea"/>
                <a:cs typeface="Arial" charset="0"/>
              </a:rPr>
              <a:t>Statistics</a:t>
            </a:r>
            <a:endParaRPr lang="en-GB">
              <a:ea typeface="+mn-ea"/>
              <a:cs typeface="Arial" charset="0"/>
            </a:endParaRPr>
          </a:p>
        </p:txBody>
      </p:sp>
      <p:sp>
        <p:nvSpPr>
          <p:cNvPr id="31746" name="Content Placeholder 2"/>
          <p:cNvSpPr>
            <a:spLocks noGrp="1"/>
          </p:cNvSpPr>
          <p:nvPr>
            <p:ph idx="1"/>
          </p:nvPr>
        </p:nvSpPr>
        <p:spPr>
          <a:xfrm>
            <a:off x="381000" y="1412875"/>
            <a:ext cx="8382000" cy="2211388"/>
          </a:xfrm>
        </p:spPr>
        <p:txBody>
          <a:bodyPr/>
          <a:lstStyle/>
          <a:p>
            <a:pPr eaLnBrk="1" hangingPunct="1"/>
            <a:endParaRPr lang="en-GB"/>
          </a:p>
        </p:txBody>
      </p:sp>
      <p:pic>
        <p:nvPicPr>
          <p:cNvPr id="31747" name="Picture 3" descr="http://res.heraldm.com/content/image/2012/11/30/20121130001077_0.jpg"/>
          <p:cNvPicPr>
            <a:picLocks noChangeAspect="1" noChangeArrowheads="1"/>
          </p:cNvPicPr>
          <p:nvPr/>
        </p:nvPicPr>
        <p:blipFill>
          <a:blip r:embed="rId2"/>
          <a:srcRect/>
          <a:stretch>
            <a:fillRect/>
          </a:stretch>
        </p:blipFill>
        <p:spPr bwMode="auto">
          <a:xfrm>
            <a:off x="179388" y="1125538"/>
            <a:ext cx="8640762" cy="4824412"/>
          </a:xfrm>
          <a:prstGeom prst="rect">
            <a:avLst/>
          </a:prstGeom>
          <a:noFill/>
          <a:ln w="9525">
            <a:noFill/>
            <a:miter lim="800000"/>
            <a:headEnd/>
            <a:tailEnd/>
          </a:ln>
        </p:spPr>
      </p:pic>
      <p:sp>
        <p:nvSpPr>
          <p:cNvPr id="31748" name="Text Box 2"/>
          <p:cNvSpPr txBox="1">
            <a:spLocks noChangeArrowheads="1"/>
          </p:cNvSpPr>
          <p:nvPr/>
        </p:nvSpPr>
        <p:spPr bwMode="auto">
          <a:xfrm>
            <a:off x="304800" y="6324600"/>
            <a:ext cx="3190875" cy="209550"/>
          </a:xfrm>
          <a:prstGeom prst="rect">
            <a:avLst/>
          </a:prstGeom>
          <a:noFill/>
          <a:ln w="9525">
            <a:noFill/>
            <a:miter lim="800000"/>
            <a:headEnd/>
            <a:tailEnd/>
          </a:ln>
        </p:spPr>
        <p:txBody>
          <a:bodyPr tIns="91440" bIns="91440">
            <a:prstTxWarp prst="textNoShape">
              <a:avLst/>
            </a:prstTxWarp>
          </a:bodyPr>
          <a:lstStyle/>
          <a:p>
            <a:pPr eaLnBrk="0" hangingPunct="0">
              <a:spcAft>
                <a:spcPts val="800"/>
              </a:spcAft>
            </a:pPr>
            <a:r>
              <a:rPr lang="en-GB" sz="1200" b="1" i="1">
                <a:solidFill>
                  <a:srgbClr val="44546A"/>
                </a:solidFill>
                <a:latin typeface="Calibri Light" charset="0"/>
              </a:rPr>
              <a:t>www.tidegloballearning.net</a:t>
            </a:r>
            <a:endParaRPr lang="en-US" sz="1200"/>
          </a:p>
        </p:txBody>
      </p:sp>
      <p:pic>
        <p:nvPicPr>
          <p:cNvPr id="31749" name="Picture 1029" descr="Eu and gl logos"/>
          <p:cNvPicPr>
            <a:picLocks noChangeAspect="1" noChangeArrowheads="1"/>
          </p:cNvPicPr>
          <p:nvPr/>
        </p:nvPicPr>
        <p:blipFill>
          <a:blip r:embed="rId3"/>
          <a:srcRect/>
          <a:stretch>
            <a:fillRect/>
          </a:stretch>
        </p:blipFill>
        <p:spPr bwMode="auto">
          <a:xfrm>
            <a:off x="304800" y="5410200"/>
            <a:ext cx="1778000" cy="949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31787" y="28575"/>
            <a:ext cx="8382001" cy="677108"/>
          </a:xfrm>
        </p:spPr>
        <p:txBody>
          <a:bodyPr/>
          <a:lstStyle/>
          <a:p>
            <a:pPr defTabSz="914363" eaLnBrk="1" fontAlgn="auto" hangingPunct="1">
              <a:spcAft>
                <a:spcPts val="0"/>
              </a:spcAft>
              <a:defRPr/>
            </a:pPr>
            <a:r>
              <a:rPr>
                <a:ea typeface="+mn-ea"/>
                <a:cs typeface="Arial" charset="0"/>
              </a:rPr>
              <a:t>Statistics (USA)</a:t>
            </a:r>
            <a:endParaRPr lang="en-GB">
              <a:ea typeface="+mn-ea"/>
              <a:cs typeface="Arial" charset="0"/>
            </a:endParaRPr>
          </a:p>
        </p:txBody>
      </p:sp>
      <p:sp>
        <p:nvSpPr>
          <p:cNvPr id="32770" name="Content Placeholder 2"/>
          <p:cNvSpPr>
            <a:spLocks noGrp="1"/>
          </p:cNvSpPr>
          <p:nvPr>
            <p:ph idx="1"/>
          </p:nvPr>
        </p:nvSpPr>
        <p:spPr>
          <a:xfrm>
            <a:off x="381000" y="1412875"/>
            <a:ext cx="8382000" cy="2211388"/>
          </a:xfrm>
        </p:spPr>
        <p:txBody>
          <a:bodyPr/>
          <a:lstStyle/>
          <a:p>
            <a:pPr eaLnBrk="1" hangingPunct="1"/>
            <a:endParaRPr lang="en-GB"/>
          </a:p>
        </p:txBody>
      </p:sp>
      <p:pic>
        <p:nvPicPr>
          <p:cNvPr id="32771" name="Picture 3" descr="http://journalistsresource.org/wp-content/uploads/2015/01/White-House.jpg"/>
          <p:cNvPicPr>
            <a:picLocks noChangeAspect="1" noChangeArrowheads="1"/>
          </p:cNvPicPr>
          <p:nvPr/>
        </p:nvPicPr>
        <p:blipFill>
          <a:blip r:embed="rId2"/>
          <a:srcRect/>
          <a:stretch>
            <a:fillRect/>
          </a:stretch>
        </p:blipFill>
        <p:spPr bwMode="auto">
          <a:xfrm>
            <a:off x="323850" y="908050"/>
            <a:ext cx="8496300" cy="5689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White Template with magenta-blue Segoe_TP10286787">
  <a:themeElements>
    <a:clrScheme name="White - blue accents template template">
      <a:dk1>
        <a:srgbClr val="000000"/>
      </a:dk1>
      <a:lt1>
        <a:srgbClr val="FFFFFF"/>
      </a:lt1>
      <a:dk2>
        <a:srgbClr val="1D4775"/>
      </a:dk2>
      <a:lt2>
        <a:srgbClr val="FEF194"/>
      </a:lt2>
      <a:accent1>
        <a:srgbClr val="FFC000"/>
      </a:accent1>
      <a:accent2>
        <a:srgbClr val="3497AE"/>
      </a:accent2>
      <a:accent3>
        <a:srgbClr val="DF8045"/>
      </a:accent3>
      <a:accent4>
        <a:srgbClr val="7DCC2E"/>
      </a:accent4>
      <a:accent5>
        <a:srgbClr val="FF9929"/>
      </a:accent5>
      <a:accent6>
        <a:srgbClr val="A061C3"/>
      </a:accent6>
      <a:hlink>
        <a:srgbClr val="1D4775"/>
      </a:hlink>
      <a:folHlink>
        <a:srgbClr val="1D47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Sample presentation slides (White with magenta-blue design)</Template>
  <TotalTime>584</TotalTime>
  <Words>1253</Words>
  <Application>Microsoft Macintosh PowerPoint</Application>
  <PresentationFormat>On-screen Show (4:3)</PresentationFormat>
  <Paragraphs>99</Paragraphs>
  <Slides>16</Slides>
  <Notes>8</Notes>
  <HiddenSlides>0</HiddenSlides>
  <MMClips>0</MMClips>
  <ScaleCrop>false</ScaleCrop>
  <HeadingPairs>
    <vt:vector size="4" baseType="variant">
      <vt:variant>
        <vt:lpstr>Design Template</vt:lpstr>
      </vt:variant>
      <vt:variant>
        <vt:i4>2</vt:i4>
      </vt:variant>
      <vt:variant>
        <vt:lpstr>Slide Titles</vt:lpstr>
      </vt:variant>
      <vt:variant>
        <vt:i4>16</vt:i4>
      </vt:variant>
    </vt:vector>
  </HeadingPairs>
  <TitlesOfParts>
    <vt:vector size="18" baseType="lpstr">
      <vt:lpstr>1_White Template with magenta-blue Segoe_TP10286787</vt:lpstr>
      <vt:lpstr>White with Courier font for code slides</vt:lpstr>
      <vt:lpstr>Slide 1</vt:lpstr>
      <vt:lpstr>The Gender Gap Slide Set</vt:lpstr>
      <vt:lpstr>Looking at statistics</vt:lpstr>
      <vt:lpstr>Statistics </vt:lpstr>
      <vt:lpstr>Slide 5</vt:lpstr>
      <vt:lpstr>Statistics </vt:lpstr>
      <vt:lpstr> Statistics</vt:lpstr>
      <vt:lpstr>Statistics</vt:lpstr>
      <vt:lpstr>Statistics (USA)</vt:lpstr>
      <vt:lpstr>Statistics</vt:lpstr>
      <vt:lpstr>Statistics</vt:lpstr>
      <vt:lpstr>How does it make you feel? </vt:lpstr>
      <vt:lpstr>Slide 13</vt:lpstr>
      <vt:lpstr>Slogan Activity</vt:lpstr>
      <vt:lpstr>Think about what you can do</vt:lpstr>
      <vt:lpstr>Young people on the global stage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MSNHSE</dc:creator>
  <cp:lastModifiedBy>projectsben tide5</cp:lastModifiedBy>
  <cp:revision>262</cp:revision>
  <cp:lastPrinted>2016-08-25T07:02:14Z</cp:lastPrinted>
  <dcterms:created xsi:type="dcterms:W3CDTF">2016-09-23T11:15:03Z</dcterms:created>
  <dcterms:modified xsi:type="dcterms:W3CDTF">2016-09-23T11:15:41Z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TC102867879990</vt:lpwstr>
  </property>
</Properties>
</file>